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6" r:id="rId23"/>
    <p:sldId id="287" r:id="rId24"/>
    <p:sldId id="288" r:id="rId25"/>
    <p:sldId id="289" r:id="rId26"/>
    <p:sldId id="290" r:id="rId27"/>
    <p:sldId id="291" r:id="rId28"/>
    <p:sldId id="294" r:id="rId29"/>
    <p:sldId id="295" r:id="rId30"/>
    <p:sldId id="296" r:id="rId31"/>
  </p:sldIdLst>
  <p:sldSz cx="18288000" cy="10287000"/>
  <p:notesSz cx="6858000" cy="9144000"/>
  <p:embeddedFontLst>
    <p:embeddedFont>
      <p:font typeface="Arimo Bold" panose="020B0604020202020204" charset="0"/>
      <p:regular r:id="rId32"/>
    </p:embeddedFont>
    <p:embeddedFont>
      <p:font typeface="Open Sans Bold" panose="020B0604020202020204" charset="0"/>
      <p:regular r:id="rId33"/>
    </p:embeddedFont>
    <p:embeddedFont>
      <p:font typeface="Lato Bold" panose="020B0604020202020204" charset="0"/>
      <p:regular r:id="rId34"/>
    </p:embeddedFont>
    <p:embeddedFont>
      <p:font typeface="Open Sans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250" y="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" y="746632"/>
            <a:ext cx="18288003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0"/>
              </a:lnSpc>
            </a:pPr>
            <a:r>
              <a:rPr lang="en-US" sz="8184">
                <a:solidFill>
                  <a:srgbClr val="FFFFFF"/>
                </a:solidFill>
                <a:latin typeface="Akzentica SemiBold Bold"/>
              </a:rPr>
              <a:t>Основные </a:t>
            </a:r>
            <a:r>
              <a:rPr lang="en-US" sz="8184">
                <a:solidFill>
                  <a:srgbClr val="98331F"/>
                </a:solidFill>
                <a:latin typeface="Akzentica SemiBold Bold"/>
              </a:rPr>
              <a:t>поведенческие нарушения</a:t>
            </a:r>
            <a:r>
              <a:rPr lang="en-US" sz="8184">
                <a:solidFill>
                  <a:srgbClr val="FFFFFF"/>
                </a:solidFill>
                <a:latin typeface="Akzentica SemiBold Bold"/>
              </a:rPr>
              <a:t> и организация их </a:t>
            </a:r>
            <a:r>
              <a:rPr lang="en-US" sz="8184">
                <a:solidFill>
                  <a:srgbClr val="98331F"/>
                </a:solidFill>
                <a:latin typeface="Akzentica SemiBold Bold"/>
              </a:rPr>
              <a:t>коррекции</a:t>
            </a:r>
            <a:r>
              <a:rPr lang="en-US" sz="8184">
                <a:solidFill>
                  <a:srgbClr val="FFFFFF"/>
                </a:solidFill>
                <a:latin typeface="Akzentica SemiBold Bold"/>
              </a:rPr>
              <a:t> у детей с</a:t>
            </a:r>
            <a:r>
              <a:rPr lang="en-US" sz="8184">
                <a:solidFill>
                  <a:srgbClr val="98331F"/>
                </a:solidFill>
                <a:latin typeface="Akzentica SemiBold Bold"/>
              </a:rPr>
              <a:t> интеллектуальными</a:t>
            </a:r>
            <a:r>
              <a:rPr lang="en-US" sz="8184">
                <a:solidFill>
                  <a:srgbClr val="FFFFFF"/>
                </a:solidFill>
                <a:latin typeface="Akzentica SemiBold Bold"/>
              </a:rPr>
              <a:t> нарушениями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4063" y="4509007"/>
            <a:ext cx="12379870" cy="133836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040" y="630492"/>
            <a:ext cx="14202010" cy="6699740"/>
            <a:chOff x="0" y="0"/>
            <a:chExt cx="4742800" cy="223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2800" cy="2237396"/>
            </a:xfrm>
            <a:custGeom>
              <a:avLst/>
              <a:gdLst/>
              <a:ahLst/>
              <a:cxnLst/>
              <a:rect l="l" t="t" r="r" b="b"/>
              <a:pathLst>
                <a:path w="4742800" h="2237396">
                  <a:moveTo>
                    <a:pt x="4618340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18340" y="0"/>
                  </a:lnTo>
                  <a:cubicBezTo>
                    <a:pt x="4686920" y="0"/>
                    <a:pt x="4742800" y="55880"/>
                    <a:pt x="4742800" y="124460"/>
                  </a:cubicBezTo>
                  <a:lnTo>
                    <a:pt x="4742800" y="2112936"/>
                  </a:lnTo>
                  <a:cubicBezTo>
                    <a:pt x="4742800" y="2181516"/>
                    <a:pt x="4686920" y="2237396"/>
                    <a:pt x="4618340" y="2237396"/>
                  </a:cubicBezTo>
                  <a:close/>
                </a:path>
              </a:pathLst>
            </a:custGeom>
            <a:solidFill>
              <a:srgbClr val="A548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63810" y="7835217"/>
            <a:ext cx="11978470" cy="90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5631">
                <a:solidFill>
                  <a:srgbClr val="000000"/>
                </a:solidFill>
                <a:latin typeface="Open Sans"/>
              </a:rPr>
              <a:t>АГРЕССИВНОЕ ПОВЕДЕНИЕ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65914" y="963562"/>
            <a:ext cx="13574262" cy="6033601"/>
            <a:chOff x="0" y="0"/>
            <a:chExt cx="5033645" cy="223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3645" cy="2237396"/>
            </a:xfrm>
            <a:custGeom>
              <a:avLst/>
              <a:gdLst/>
              <a:ahLst/>
              <a:cxnLst/>
              <a:rect l="l" t="t" r="r" b="b"/>
              <a:pathLst>
                <a:path w="5033645" h="2237396">
                  <a:moveTo>
                    <a:pt x="4909185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09185" y="0"/>
                  </a:lnTo>
                  <a:cubicBezTo>
                    <a:pt x="4977765" y="0"/>
                    <a:pt x="5033645" y="55880"/>
                    <a:pt x="5033645" y="124460"/>
                  </a:cubicBezTo>
                  <a:lnTo>
                    <a:pt x="5033645" y="2112936"/>
                  </a:lnTo>
                  <a:cubicBezTo>
                    <a:pt x="5033645" y="2181516"/>
                    <a:pt x="4977765" y="2237396"/>
                    <a:pt x="4909185" y="2237396"/>
                  </a:cubicBezTo>
                  <a:close/>
                </a:path>
              </a:pathLst>
            </a:custGeom>
            <a:solidFill>
              <a:srgbClr val="77D4A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33370" y="1179377"/>
            <a:ext cx="13106805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98331F"/>
                </a:solidFill>
                <a:latin typeface="Open Sans Bold"/>
              </a:rPr>
              <a:t>Целенаправленное</a:t>
            </a:r>
            <a:r>
              <a:rPr lang="en-US" sz="5199">
                <a:solidFill>
                  <a:srgbClr val="000000"/>
                </a:solidFill>
                <a:latin typeface="Open Sans"/>
              </a:rPr>
              <a:t> совершение разрушительных действий (нанесение физического ущерба, вызов психологического дискомфорта), выходящих за принятые в социуме правила или нормы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54050" y="3087616"/>
            <a:ext cx="2975547" cy="67626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9046" y="630492"/>
            <a:ext cx="14202010" cy="6699740"/>
            <a:chOff x="0" y="0"/>
            <a:chExt cx="4742800" cy="223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2800" cy="2237396"/>
            </a:xfrm>
            <a:custGeom>
              <a:avLst/>
              <a:gdLst/>
              <a:ahLst/>
              <a:cxnLst/>
              <a:rect l="l" t="t" r="r" b="b"/>
              <a:pathLst>
                <a:path w="4742800" h="2237396">
                  <a:moveTo>
                    <a:pt x="4618340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18340" y="0"/>
                  </a:lnTo>
                  <a:cubicBezTo>
                    <a:pt x="4686920" y="0"/>
                    <a:pt x="4742800" y="55880"/>
                    <a:pt x="4742800" y="124460"/>
                  </a:cubicBezTo>
                  <a:lnTo>
                    <a:pt x="4742800" y="2112936"/>
                  </a:lnTo>
                  <a:cubicBezTo>
                    <a:pt x="4742800" y="2181516"/>
                    <a:pt x="4686920" y="2237396"/>
                    <a:pt x="4618340" y="2237396"/>
                  </a:cubicBezTo>
                  <a:close/>
                </a:path>
              </a:pathLst>
            </a:custGeom>
            <a:solidFill>
              <a:srgbClr val="A548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137045" y="7979644"/>
            <a:ext cx="11006011" cy="90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5631">
                <a:solidFill>
                  <a:srgbClr val="000000"/>
                </a:solidFill>
                <a:latin typeface="Open Sans"/>
              </a:rPr>
              <a:t>ГИПЕРАКТИВНОЕ ПОВЕДЕНИЕ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858206" y="963562"/>
            <a:ext cx="13574262" cy="6033601"/>
            <a:chOff x="0" y="0"/>
            <a:chExt cx="5033645" cy="223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3645" cy="2237396"/>
            </a:xfrm>
            <a:custGeom>
              <a:avLst/>
              <a:gdLst/>
              <a:ahLst/>
              <a:cxnLst/>
              <a:rect l="l" t="t" r="r" b="b"/>
              <a:pathLst>
                <a:path w="5033645" h="2237396">
                  <a:moveTo>
                    <a:pt x="4909185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09185" y="0"/>
                  </a:lnTo>
                  <a:cubicBezTo>
                    <a:pt x="4977765" y="0"/>
                    <a:pt x="5033645" y="55880"/>
                    <a:pt x="5033645" y="124460"/>
                  </a:cubicBezTo>
                  <a:lnTo>
                    <a:pt x="5033645" y="2112936"/>
                  </a:lnTo>
                  <a:cubicBezTo>
                    <a:pt x="5033645" y="2181516"/>
                    <a:pt x="4977765" y="2237396"/>
                    <a:pt x="4909185" y="2237396"/>
                  </a:cubicBezTo>
                  <a:close/>
                </a:path>
              </a:pathLst>
            </a:custGeom>
            <a:solidFill>
              <a:srgbClr val="77D4A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325662" y="1808661"/>
            <a:ext cx="13106805" cy="4210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Open Sans"/>
              </a:rPr>
              <a:t>Повышенная </a:t>
            </a:r>
            <a:r>
              <a:rPr lang="en-US" sz="5999">
                <a:solidFill>
                  <a:srgbClr val="98331F"/>
                </a:solidFill>
                <a:latin typeface="Open Sans Bold"/>
              </a:rPr>
              <a:t>нервная возбудимость</a:t>
            </a:r>
            <a:r>
              <a:rPr lang="en-US" sz="5999">
                <a:solidFill>
                  <a:srgbClr val="000000"/>
                </a:solidFill>
                <a:latin typeface="Open Sans"/>
              </a:rPr>
              <a:t> приводит к чрезмерной физической и речевой активности.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3333" y="2141185"/>
            <a:ext cx="3092329" cy="77550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7463" y="2457930"/>
            <a:ext cx="16245005" cy="7178506"/>
            <a:chOff x="0" y="0"/>
            <a:chExt cx="4742800" cy="2095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2800" cy="2095796"/>
            </a:xfrm>
            <a:custGeom>
              <a:avLst/>
              <a:gdLst/>
              <a:ahLst/>
              <a:cxnLst/>
              <a:rect l="l" t="t" r="r" b="b"/>
              <a:pathLst>
                <a:path w="4742800" h="2095796">
                  <a:moveTo>
                    <a:pt x="4618340" y="2095796"/>
                  </a:moveTo>
                  <a:lnTo>
                    <a:pt x="124460" y="2095796"/>
                  </a:lnTo>
                  <a:cubicBezTo>
                    <a:pt x="55880" y="2095796"/>
                    <a:pt x="0" y="2039916"/>
                    <a:pt x="0" y="19713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18340" y="0"/>
                  </a:lnTo>
                  <a:cubicBezTo>
                    <a:pt x="4686920" y="0"/>
                    <a:pt x="4742800" y="55880"/>
                    <a:pt x="4742800" y="124460"/>
                  </a:cubicBezTo>
                  <a:lnTo>
                    <a:pt x="4742800" y="1971336"/>
                  </a:lnTo>
                  <a:cubicBezTo>
                    <a:pt x="4742800" y="2039916"/>
                    <a:pt x="4686920" y="2095796"/>
                    <a:pt x="4618340" y="2095796"/>
                  </a:cubicBezTo>
                  <a:close/>
                </a:path>
              </a:pathLst>
            </a:custGeom>
            <a:solidFill>
              <a:srgbClr val="A548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640995" y="971550"/>
            <a:ext cx="11006011" cy="90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5631">
                <a:solidFill>
                  <a:srgbClr val="000000"/>
                </a:solidFill>
                <a:latin typeface="Open Sans"/>
              </a:rPr>
              <a:t>ОСНОВНАЯ ЦЕЛЬ КОРРЕКЦИИ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68512" y="2722312"/>
            <a:ext cx="15465749" cy="6535988"/>
            <a:chOff x="0" y="0"/>
            <a:chExt cx="5735051" cy="2423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35051" cy="2423693"/>
            </a:xfrm>
            <a:custGeom>
              <a:avLst/>
              <a:gdLst/>
              <a:ahLst/>
              <a:cxnLst/>
              <a:rect l="l" t="t" r="r" b="b"/>
              <a:pathLst>
                <a:path w="5735051" h="2423693">
                  <a:moveTo>
                    <a:pt x="5610591" y="2423693"/>
                  </a:moveTo>
                  <a:lnTo>
                    <a:pt x="124460" y="2423693"/>
                  </a:lnTo>
                  <a:cubicBezTo>
                    <a:pt x="55880" y="2423693"/>
                    <a:pt x="0" y="2367813"/>
                    <a:pt x="0" y="22992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10591" y="0"/>
                  </a:lnTo>
                  <a:cubicBezTo>
                    <a:pt x="5679171" y="0"/>
                    <a:pt x="5735051" y="55880"/>
                    <a:pt x="5735051" y="124460"/>
                  </a:cubicBezTo>
                  <a:lnTo>
                    <a:pt x="5735051" y="2299233"/>
                  </a:lnTo>
                  <a:cubicBezTo>
                    <a:pt x="5735051" y="2367813"/>
                    <a:pt x="5679171" y="2423693"/>
                    <a:pt x="5610591" y="2423693"/>
                  </a:cubicBezTo>
                  <a:close/>
                </a:path>
              </a:pathLst>
            </a:custGeom>
            <a:solidFill>
              <a:srgbClr val="77D4A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720911" y="3716719"/>
            <a:ext cx="13427431" cy="573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6666">
                <a:solidFill>
                  <a:srgbClr val="000000"/>
                </a:solidFill>
                <a:latin typeface="Open Sans"/>
              </a:rPr>
              <a:t>Научить ребенка </a:t>
            </a:r>
            <a:r>
              <a:rPr lang="en-US" sz="6666">
                <a:solidFill>
                  <a:srgbClr val="C6302C"/>
                </a:solidFill>
                <a:latin typeface="Open Sans Bold"/>
              </a:rPr>
              <a:t>адекватному способу </a:t>
            </a:r>
            <a:r>
              <a:rPr lang="en-US" sz="6666">
                <a:solidFill>
                  <a:srgbClr val="000000"/>
                </a:solidFill>
                <a:latin typeface="Open Sans"/>
              </a:rPr>
              <a:t>реализации той же функции поведения, что и данное проблемное поведение.</a:t>
            </a:r>
          </a:p>
          <a:p>
            <a:pPr algn="ctr">
              <a:lnSpc>
                <a:spcPts val="8073"/>
              </a:lnSpc>
            </a:pPr>
            <a:endParaRPr lang="en-US" sz="6666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32688" y="243773"/>
            <a:ext cx="7897776" cy="789777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341630" y="487256"/>
            <a:ext cx="6481684" cy="648165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6831" b="-4321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0" y="7072568"/>
            <a:ext cx="18288000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 dirty="0">
                <a:solidFill>
                  <a:srgbClr val="000000"/>
                </a:solidFill>
                <a:latin typeface="Coco Gothic Fat"/>
              </a:rPr>
              <a:t>МАНЯПОВА АСИЯ ОКТЯБРИСОВНА </a:t>
            </a:r>
            <a:r>
              <a:rPr lang="en-US" sz="7000" dirty="0" smtClean="0">
                <a:solidFill>
                  <a:srgbClr val="000000"/>
                </a:solidFill>
                <a:latin typeface="Coco Gothic Fat"/>
              </a:rPr>
              <a:t>(</a:t>
            </a:r>
            <a:r>
              <a:rPr lang="ru-RU" sz="7000" dirty="0" smtClean="0">
                <a:solidFill>
                  <a:srgbClr val="000000"/>
                </a:solidFill>
                <a:latin typeface="Coco Gothic Fat"/>
              </a:rPr>
              <a:t>воспитатель</a:t>
            </a:r>
            <a:r>
              <a:rPr lang="en-US" sz="7000" dirty="0" smtClean="0">
                <a:solidFill>
                  <a:srgbClr val="000000"/>
                </a:solidFill>
                <a:latin typeface="Coco Gothic Fat"/>
              </a:rPr>
              <a:t>)</a:t>
            </a:r>
            <a:endParaRPr lang="en-US" sz="7000" dirty="0">
              <a:solidFill>
                <a:srgbClr val="000000"/>
              </a:solidFill>
              <a:latin typeface="Coco Gothic F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78817">
            <a:off x="13619377" y="8005817"/>
            <a:ext cx="4431198" cy="456236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464440"/>
            <a:ext cx="18487104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dirty="0">
                <a:solidFill>
                  <a:srgbClr val="000000"/>
                </a:solidFill>
                <a:latin typeface="Coco Gothic Fat"/>
              </a:rPr>
              <a:t>ОСОБЕННОСТИ </a:t>
            </a:r>
            <a:r>
              <a:rPr lang="en-US" sz="7300" dirty="0" smtClean="0">
                <a:solidFill>
                  <a:srgbClr val="000000"/>
                </a:solidFill>
                <a:latin typeface="Coco Gothic Fat"/>
              </a:rPr>
              <a:t>ЭМОЦ</a:t>
            </a:r>
            <a:r>
              <a:rPr lang="ru-RU" sz="7300" dirty="0">
                <a:solidFill>
                  <a:srgbClr val="000000"/>
                </a:solidFill>
                <a:latin typeface="Coco Gothic Fat"/>
              </a:rPr>
              <a:t>И</a:t>
            </a:r>
            <a:r>
              <a:rPr lang="en-US" sz="7300" dirty="0" smtClean="0">
                <a:solidFill>
                  <a:srgbClr val="000000"/>
                </a:solidFill>
                <a:latin typeface="Coco Gothic Fat"/>
              </a:rPr>
              <a:t>ОНАЛЬНО-ВОЛЕВОЙ </a:t>
            </a:r>
            <a:r>
              <a:rPr lang="en-US" sz="7300" dirty="0">
                <a:solidFill>
                  <a:srgbClr val="000000"/>
                </a:solidFill>
                <a:latin typeface="Coco Gothic Fat"/>
              </a:rPr>
              <a:t>СФЕРЫ ДЕТЕЙ ДОШКОЛЬНОГО ВОЗРАСТА С ТЯЖЕЛЫМИ НАРУШЕНИЯМИ РЕЧИ.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418541">
            <a:off x="3725905" y="-2148264"/>
            <a:ext cx="4431198" cy="45623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7615" y="1168755"/>
            <a:ext cx="7897776" cy="789777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68247" y="0"/>
            <a:ext cx="7897776" cy="789777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84339" y="686360"/>
            <a:ext cx="6481684" cy="648165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795" t="-6977" r="-953" b="-21885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706288" y="492651"/>
            <a:ext cx="6869104" cy="6869076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89183" t="-25011" r="-80148" b="-207498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-566586" y="7665089"/>
            <a:ext cx="19847647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Coco Gothic Fat"/>
              </a:rPr>
              <a:t>БАБАЕВА ИРИНА </a:t>
            </a:r>
            <a:r>
              <a:rPr lang="en-US" sz="7200" dirty="0" smtClean="0">
                <a:solidFill>
                  <a:srgbClr val="000000"/>
                </a:solidFill>
                <a:latin typeface="Coco Gothic Fat"/>
              </a:rPr>
              <a:t>СЕРГЕЕВНА</a:t>
            </a:r>
            <a:r>
              <a:rPr lang="ru-RU" sz="7200" dirty="0" smtClean="0">
                <a:solidFill>
                  <a:srgbClr val="000000"/>
                </a:solidFill>
                <a:latin typeface="Coco Gothic Fat"/>
              </a:rPr>
              <a:t>,</a:t>
            </a:r>
            <a:endParaRPr lang="en-US" sz="7200" dirty="0">
              <a:solidFill>
                <a:srgbClr val="000000"/>
              </a:solidFill>
              <a:latin typeface="Coco Gothic Fat"/>
            </a:endParaRP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Coco Gothic Fat"/>
              </a:rPr>
              <a:t>ОМАРОВ НИКОЛАЙ ИСМАИЛОВИЧ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56250" y="1069720"/>
            <a:ext cx="19000501" cy="518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8"/>
              </a:lnSpc>
            </a:pPr>
            <a:r>
              <a:rPr lang="en-US" sz="10899">
                <a:solidFill>
                  <a:srgbClr val="FFFFFF"/>
                </a:solidFill>
                <a:latin typeface="Aurora Bold"/>
              </a:rPr>
              <a:t>ВЗРЫВНОЕ </a:t>
            </a:r>
          </a:p>
          <a:p>
            <a:pPr algn="ctr">
              <a:lnSpc>
                <a:spcPts val="13078"/>
              </a:lnSpc>
            </a:pPr>
            <a:r>
              <a:rPr lang="en-US" sz="10899">
                <a:solidFill>
                  <a:srgbClr val="FFFFFF"/>
                </a:solidFill>
                <a:latin typeface="Aurora Bold"/>
              </a:rPr>
              <a:t>(ПРОТЕСТНОЕ) </a:t>
            </a:r>
          </a:p>
          <a:p>
            <a:pPr algn="ctr">
              <a:lnSpc>
                <a:spcPts val="13078"/>
              </a:lnSpc>
            </a:pPr>
            <a:r>
              <a:rPr lang="en-US" sz="10899">
                <a:solidFill>
                  <a:srgbClr val="FFFFFF"/>
                </a:solidFill>
                <a:latin typeface="Aurora Bold"/>
              </a:rPr>
              <a:t>ПОВЕДЕНИЕ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30598"/>
          <a:stretch>
            <a:fillRect/>
          </a:stretch>
        </p:blipFill>
        <p:spPr>
          <a:xfrm>
            <a:off x="7010400" y="5956228"/>
            <a:ext cx="6138803" cy="43307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85" y="3953854"/>
            <a:ext cx="7907248" cy="75514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66689" y="-1120689"/>
            <a:ext cx="7283941" cy="626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24601" y="-1688955"/>
            <a:ext cx="6628427" cy="5435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24601" y="5143500"/>
            <a:ext cx="8371691" cy="66659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13055" y="2380953"/>
            <a:ext cx="6195189" cy="50916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400079">
            <a:off x="6655587" y="7547824"/>
            <a:ext cx="4200743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 err="1">
                <a:solidFill>
                  <a:srgbClr val="000000"/>
                </a:solidFill>
                <a:latin typeface="Open Sans"/>
              </a:rPr>
              <a:t>уничтожение</a:t>
            </a:r>
            <a:endParaRPr lang="en-US" sz="4461" dirty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6245"/>
              </a:lnSpc>
              <a:spcBef>
                <a:spcPct val="0"/>
              </a:spcBef>
            </a:pPr>
            <a:r>
              <a:rPr lang="en-US" sz="44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Open Sans"/>
              </a:rPr>
              <a:t>вещей</a:t>
            </a:r>
            <a:r>
              <a:rPr lang="en-US" sz="4461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2728" y="6710390"/>
            <a:ext cx="368662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нападения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на других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2728" y="1058270"/>
            <a:ext cx="265062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битье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головой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17252" y="662348"/>
            <a:ext cx="239814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 smtClean="0">
                <a:solidFill>
                  <a:srgbClr val="000000"/>
                </a:solidFill>
                <a:latin typeface="Open Sans"/>
              </a:rPr>
              <a:t>укус</a:t>
            </a:r>
            <a:r>
              <a:rPr lang="ru-RU" sz="5199" dirty="0" smtClean="0">
                <a:solidFill>
                  <a:srgbClr val="000000"/>
                </a:solidFill>
                <a:latin typeface="Open Sans"/>
              </a:rPr>
              <a:t>ы</a:t>
            </a:r>
            <a:endParaRPr lang="en-US" sz="51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24779" y="3973653"/>
            <a:ext cx="2429768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удары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по себе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5460471">
            <a:off x="13819770" y="1090503"/>
            <a:ext cx="7547892" cy="76725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2923" y="1053582"/>
            <a:ext cx="7715261" cy="77152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32288" y="1005962"/>
            <a:ext cx="8546962" cy="1015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E5CCFD"/>
                </a:solidFill>
                <a:latin typeface="Organic"/>
              </a:rPr>
              <a:t>СЛОЖНО</a:t>
            </a:r>
          </a:p>
          <a:p>
            <a:pPr algn="ctr">
              <a:lnSpc>
                <a:spcPts val="7200"/>
              </a:lnSpc>
            </a:pPr>
            <a:endParaRPr lang="en-US" sz="8000">
              <a:solidFill>
                <a:srgbClr val="E5CCFD"/>
              </a:solidFill>
              <a:latin typeface="Organic"/>
            </a:endParaRP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E5CCFD"/>
                </a:solidFill>
                <a:latin typeface="Organic"/>
              </a:rPr>
              <a:t>НЕ НРАВИТСЯ</a:t>
            </a:r>
          </a:p>
          <a:p>
            <a:pPr algn="ctr">
              <a:lnSpc>
                <a:spcPts val="7200"/>
              </a:lnSpc>
            </a:pPr>
            <a:endParaRPr lang="en-US" sz="8000">
              <a:solidFill>
                <a:srgbClr val="E5CCFD"/>
              </a:solidFill>
              <a:latin typeface="Organic"/>
            </a:endParaRP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E5CCFD"/>
                </a:solidFill>
                <a:latin typeface="Organic"/>
              </a:rPr>
              <a:t>УСТАЛ</a:t>
            </a:r>
          </a:p>
          <a:p>
            <a:pPr algn="ctr">
              <a:lnSpc>
                <a:spcPts val="7200"/>
              </a:lnSpc>
            </a:pPr>
            <a:endParaRPr lang="en-US" sz="8000">
              <a:solidFill>
                <a:srgbClr val="E5CCFD"/>
              </a:solidFill>
              <a:latin typeface="Organic"/>
            </a:endParaRP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E5CCFD"/>
                </a:solidFill>
                <a:latin typeface="Organic"/>
              </a:rPr>
              <a:t>ЗЛОСТЬ</a:t>
            </a:r>
          </a:p>
          <a:p>
            <a:pPr algn="ctr">
              <a:lnSpc>
                <a:spcPts val="7200"/>
              </a:lnSpc>
            </a:pPr>
            <a:endParaRPr lang="en-US" sz="8000">
              <a:solidFill>
                <a:srgbClr val="E5CCFD"/>
              </a:solidFill>
              <a:latin typeface="Organic"/>
            </a:endParaRP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E5CCFD"/>
                </a:solidFill>
                <a:latin typeface="Organic"/>
              </a:rPr>
              <a:t>НЕ ХОЧУ</a:t>
            </a:r>
          </a:p>
          <a:p>
            <a:pPr algn="ctr">
              <a:lnSpc>
                <a:spcPts val="7200"/>
              </a:lnSpc>
            </a:pPr>
            <a:endParaRPr lang="en-US" sz="8000">
              <a:solidFill>
                <a:srgbClr val="E5CCFD"/>
              </a:solidFill>
              <a:latin typeface="Organic"/>
            </a:endParaRPr>
          </a:p>
          <a:p>
            <a:pPr algn="ctr">
              <a:lnSpc>
                <a:spcPts val="7200"/>
              </a:lnSpc>
              <a:spcBef>
                <a:spcPct val="0"/>
              </a:spcBef>
            </a:pPr>
            <a:endParaRPr lang="en-US" sz="8000">
              <a:solidFill>
                <a:srgbClr val="E5CCFD"/>
              </a:solidFill>
              <a:latin typeface="Organi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87904" y="4289959"/>
            <a:ext cx="2712192" cy="3265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80"/>
              </a:lnSpc>
              <a:spcBef>
                <a:spcPct val="0"/>
              </a:spcBef>
            </a:pPr>
            <a:r>
              <a:rPr lang="en-US" sz="26422">
                <a:solidFill>
                  <a:srgbClr val="E5CCFD"/>
                </a:solidFill>
                <a:latin typeface="Organic"/>
              </a:rPr>
              <a:t>=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42667" y="60528"/>
            <a:ext cx="11802666" cy="340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3"/>
              </a:lnSpc>
            </a:pPr>
            <a:r>
              <a:rPr lang="en-US" sz="9602">
                <a:solidFill>
                  <a:srgbClr val="FFFFFF"/>
                </a:solidFill>
                <a:latin typeface="Coco Biker Heavy Bold"/>
              </a:rPr>
              <a:t>ПРАВИЛА </a:t>
            </a:r>
          </a:p>
          <a:p>
            <a:pPr algn="ctr">
              <a:lnSpc>
                <a:spcPts val="13443"/>
              </a:lnSpc>
            </a:pPr>
            <a:r>
              <a:rPr lang="en-US" sz="9602">
                <a:solidFill>
                  <a:srgbClr val="FFFFFF"/>
                </a:solidFill>
                <a:latin typeface="Coco Biker Heavy Bold"/>
              </a:rPr>
              <a:t>(самодисциплина)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9078" y="3009900"/>
            <a:ext cx="12842414" cy="128263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32688" y="243773"/>
            <a:ext cx="7897776" cy="789777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341630" y="487256"/>
            <a:ext cx="6481684" cy="648165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63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0" y="7043993"/>
            <a:ext cx="18288000" cy="2844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Coco Gothic Fat"/>
              </a:rPr>
              <a:t>СУХОВА ТАТЬЯНА СЕРГЕЕВНА (УЧИТЕЛЬ-ЛОГОПЕД)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96002" y="949918"/>
            <a:ext cx="9802005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61174" y="590845"/>
            <a:ext cx="228711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ТРАП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 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2471" y="2158920"/>
            <a:ext cx="262971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Organic"/>
              </a:rPr>
              <a:t> 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ВЕГАС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 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1219" y="2886667"/>
            <a:ext cx="628516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ПРАВО </a:t>
            </a:r>
            <a:r>
              <a:rPr lang="en-US" sz="4000" dirty="0">
                <a:solidFill>
                  <a:srgbClr val="000000"/>
                </a:solidFill>
                <a:latin typeface="Organic"/>
              </a:rPr>
              <a:t>НА 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ОШИБКУ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 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3474" y="3750267"/>
            <a:ext cx="320032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3999" dirty="0" smtClean="0">
                <a:solidFill>
                  <a:srgbClr val="000000"/>
                </a:solidFill>
                <a:latin typeface="Organic"/>
              </a:rPr>
              <a:t>ТЕЛЕФОН </a:t>
            </a: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«</a:t>
            </a:r>
            <a:endParaRPr lang="en-US" sz="3999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1" y="1486493"/>
            <a:ext cx="472439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АКТИВНОСТЬ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2946" y="378418"/>
            <a:ext cx="546065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ПОДНЯТАЯ РУКА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37037" y="3604812"/>
            <a:ext cx="273107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«ДОРН»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96002" y="8039100"/>
            <a:ext cx="5134198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ЛАКОНИЧНОСТЬ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2947" y="8246068"/>
            <a:ext cx="698465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КРИТИКУЯ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-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ПРЕДЛАГАЙ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3474" y="4896442"/>
            <a:ext cx="541012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ОДИН МИКРОФОН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3474" y="6052142"/>
            <a:ext cx="419092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4000" dirty="0" smtClean="0">
                <a:solidFill>
                  <a:srgbClr val="000000"/>
                </a:solidFill>
                <a:latin typeface="Organic"/>
              </a:rPr>
              <a:t>ЗАПИСЫВАЕМ</a:t>
            </a:r>
            <a:r>
              <a:rPr lang="ru-RU" sz="4000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4000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3474" y="6896099"/>
            <a:ext cx="510532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3999" dirty="0" smtClean="0">
                <a:solidFill>
                  <a:srgbClr val="000000"/>
                </a:solidFill>
                <a:latin typeface="Organic"/>
              </a:rPr>
              <a:t>ГЛУПЫЙ ВОПРОС</a:t>
            </a: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3999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46377" y="6061667"/>
            <a:ext cx="2749823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3999" dirty="0" smtClean="0">
                <a:solidFill>
                  <a:srgbClr val="000000"/>
                </a:solidFill>
                <a:latin typeface="Organic"/>
              </a:rPr>
              <a:t>ОНЛАЙН</a:t>
            </a: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3999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96000" y="6717040"/>
            <a:ext cx="3733800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3999" dirty="0" smtClean="0">
                <a:solidFill>
                  <a:srgbClr val="000000"/>
                </a:solidFill>
                <a:latin typeface="Organic"/>
              </a:rPr>
              <a:t>РЕГЛАМЕНТ</a:t>
            </a: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3999" dirty="0">
              <a:solidFill>
                <a:srgbClr val="000000"/>
              </a:solidFill>
              <a:latin typeface="Organi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4799" y="9179519"/>
            <a:ext cx="2781337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«</a:t>
            </a:r>
            <a:r>
              <a:rPr lang="en-US" sz="3999" dirty="0" smtClean="0">
                <a:solidFill>
                  <a:srgbClr val="000000"/>
                </a:solidFill>
                <a:latin typeface="Organic"/>
              </a:rPr>
              <a:t>ШТРАФ</a:t>
            </a:r>
            <a:r>
              <a:rPr lang="ru-RU" sz="3999" dirty="0" smtClean="0">
                <a:solidFill>
                  <a:srgbClr val="000000"/>
                </a:solidFill>
                <a:latin typeface="Organic"/>
              </a:rPr>
              <a:t>»</a:t>
            </a:r>
            <a:endParaRPr lang="en-US" sz="3999" dirty="0">
              <a:solidFill>
                <a:srgbClr val="000000"/>
              </a:solidFill>
              <a:latin typeface="Organ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B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53240" y="555508"/>
            <a:ext cx="8488020" cy="94574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32688" y="243773"/>
            <a:ext cx="7897776" cy="789777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540734" y="653176"/>
            <a:ext cx="6481684" cy="648165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83" t="-13083" r="-13864" b="-4351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-779823" y="7205304"/>
            <a:ext cx="19847647" cy="247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00000"/>
                </a:solidFill>
                <a:latin typeface="Coco Gothic Fat"/>
              </a:rPr>
              <a:t>АНКУШЕВА ЛЮДМИЛА ОЛЕГОВНА  (УЧИТЕЛЬ-ДЕФЕКТОЛОГ)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B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152671">
            <a:off x="-52097" y="6056334"/>
            <a:ext cx="3223955" cy="4931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446223">
            <a:off x="15975246" y="-598456"/>
            <a:ext cx="3997643" cy="61149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361107">
            <a:off x="1787779" y="-1640269"/>
            <a:ext cx="2835635" cy="43374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1553">
            <a:off x="13483071" y="7089554"/>
            <a:ext cx="2835635" cy="43374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59676" y="3455351"/>
            <a:ext cx="16199624" cy="3252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Cocomat Pro Heavy Bold"/>
              </a:rPr>
              <a:t>Основные поведенческие нарушения и организация их коррекции у детей с агрессивным поведением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5574" y="51506"/>
            <a:ext cx="17436852" cy="253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Coco Gothic Fat"/>
              </a:rPr>
              <a:t>СКОРАЯ ПОМОЩЬ РЕБЕНКУ ПРИ </a:t>
            </a:r>
          </a:p>
          <a:p>
            <a:pPr algn="ctr">
              <a:lnSpc>
                <a:spcPts val="106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Coco Gothic Fat"/>
              </a:rPr>
              <a:t>ПРОЯВЛЕНИИ АГРЕССИИ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2985737"/>
            <a:ext cx="18288000" cy="557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Organic"/>
              </a:rPr>
              <a:t>ХОРОШО ДЕЙСТВУЕТ МЕТОД ПЕРЕКЛЮЧЕНИЯ ВНИМАНИЯ, СМЕНА ВИДОВ ДЕЯТЕЛЬНОСТИ. НА НЕЖЕЛАТЕЛЬНОМ ПОВЕДЕНИИ УЧАЩЕГОСЯ НЕ ФОКУСИРУЕМ ВНИМАНИЕ, СТАРЯСЬ НЕ ВПАДАТЬ В АГРЕССИВНОЕ СОСТОЯНИЕ: ПОВЫШЕНИЕ ГОЛОСА И ЗАПРЕТ ЯВЛЯЮТСЯ НЕЭФФЕКТИВНЫМИ СПОСОБАМИ ПРЕОДОЛЕНИЯ АГРЕССИИ.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89694" y="3515834"/>
            <a:ext cx="5246391" cy="524637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701" b="-16701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54540">
            <a:off x="15200125" y="-1360242"/>
            <a:ext cx="4771913" cy="47778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496866" y="819150"/>
            <a:ext cx="11294269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Coco Gothic Fat"/>
              </a:rPr>
              <a:t>«МЕШОК ЭМОЦИЙ»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01314" y="415185"/>
            <a:ext cx="4660028" cy="465420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124773" y="3515834"/>
            <a:ext cx="5246391" cy="52463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631" b="-16631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98529">
            <a:off x="13711049" y="44268"/>
            <a:ext cx="4540467" cy="55711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83542">
            <a:off x="-1185011" y="-589106"/>
            <a:ext cx="5495940" cy="68378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53792" y="819150"/>
            <a:ext cx="11180415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Coco Gothic Fat"/>
              </a:rPr>
              <a:t>«КОВЕР РАДОСТИ»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124773" y="3515834"/>
            <a:ext cx="5246391" cy="524637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6458" b="-1645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289694" y="3515834"/>
            <a:ext cx="5246391" cy="52463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526" r="-16526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62172">
            <a:off x="13761831" y="7088734"/>
            <a:ext cx="4344562" cy="4339131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12909" y="3051259"/>
            <a:ext cx="5246391" cy="524637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550" b="-16550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3581" y="-368114"/>
            <a:ext cx="4650727" cy="464491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83839" y="3051259"/>
            <a:ext cx="5246391" cy="524637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627" b="-1662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089413" y="3051259"/>
            <a:ext cx="5246391" cy="524637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562" b="-1656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861968" y="819150"/>
            <a:ext cx="6564064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Coco Gothic Fat"/>
              </a:rPr>
              <a:t>«ШАРИКИ»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32688" y="243773"/>
            <a:ext cx="7897776" cy="789777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903158" y="553624"/>
            <a:ext cx="6481684" cy="648165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20974" y="7658100"/>
            <a:ext cx="1744980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Coco Gothic Fat"/>
              </a:rPr>
              <a:t>АЛЬМУХАМЕТОВА НАСИБЧАМАЛ </a:t>
            </a:r>
            <a:r>
              <a:rPr lang="en-US" sz="5400" dirty="0" smtClean="0">
                <a:solidFill>
                  <a:srgbClr val="000000"/>
                </a:solidFill>
                <a:latin typeface="Coco Gothic Fat"/>
              </a:rPr>
              <a:t>ТАИРОВНА</a:t>
            </a:r>
            <a:endParaRPr lang="ru-RU" sz="5400" dirty="0" smtClean="0">
              <a:solidFill>
                <a:srgbClr val="000000"/>
              </a:solidFill>
              <a:latin typeface="Coco Gothic Fat"/>
            </a:endParaRPr>
          </a:p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5400" dirty="0" smtClean="0">
                <a:solidFill>
                  <a:srgbClr val="000000"/>
                </a:solidFill>
                <a:latin typeface="Coco Gothic Fat"/>
              </a:rPr>
              <a:t>  </a:t>
            </a:r>
            <a:r>
              <a:rPr lang="en-US" sz="5400" dirty="0">
                <a:solidFill>
                  <a:srgbClr val="000000"/>
                </a:solidFill>
                <a:latin typeface="Coco Gothic Fat"/>
              </a:rPr>
              <a:t>(УЧИТЕЛЬ-ДЕФЕКТОЛОГ)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90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60204" y="7880350"/>
            <a:ext cx="5035552" cy="5863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-2030695" y="165920"/>
            <a:ext cx="5035552" cy="58638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481736">
            <a:off x="14741524" y="5899879"/>
            <a:ext cx="5035552" cy="58638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2244725"/>
            <a:ext cx="18288000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 smtClean="0">
                <a:solidFill>
                  <a:srgbClr val="000000"/>
                </a:solidFill>
                <a:latin typeface="Cocomat Pro Heavy"/>
              </a:rPr>
              <a:t>МАСТЕР–КЛАСС</a:t>
            </a:r>
            <a:endParaRPr lang="en-US" sz="8000" dirty="0">
              <a:solidFill>
                <a:srgbClr val="000000"/>
              </a:solidFill>
              <a:latin typeface="Cocomat Pro Heavy"/>
            </a:endParaRP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Cocomat Pro Heavy"/>
              </a:rPr>
              <a:t>«СЕНСОМОТОРНАЯ КОРРЕКЦИЯ»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Cocomat Pro Heavy"/>
              </a:rPr>
              <a:t>(НЕЙРОГИМНАСТИКА)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E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9469987">
            <a:off x="12376081" y="-1609368"/>
            <a:ext cx="3731691" cy="46212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918638">
            <a:off x="14391700" y="7084930"/>
            <a:ext cx="3896303" cy="4825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579314">
            <a:off x="-1123521" y="5615655"/>
            <a:ext cx="3773497" cy="46730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3316533"/>
            <a:ext cx="18487104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Coco Gothic Fat"/>
              </a:rPr>
              <a:t>ТЕОРЕТИЧЕСКИЕ ОСНОВЫ ПОВЕДЕНЧЕСКИХ НАРУШЕНИЙ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100000">
            <a:off x="6181265" y="1077368"/>
            <a:ext cx="5196116" cy="518780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630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108053" y="4006406"/>
            <a:ext cx="7342539" cy="4612563"/>
            <a:chOff x="0" y="0"/>
            <a:chExt cx="1933837" cy="12148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3838" cy="1214831"/>
            </a:xfrm>
            <a:custGeom>
              <a:avLst/>
              <a:gdLst/>
              <a:ahLst/>
              <a:cxnLst/>
              <a:rect l="l" t="t" r="r" b="b"/>
              <a:pathLst>
                <a:path w="1933838" h="1214831">
                  <a:moveTo>
                    <a:pt x="0" y="0"/>
                  </a:moveTo>
                  <a:lnTo>
                    <a:pt x="1933838" y="0"/>
                  </a:lnTo>
                  <a:lnTo>
                    <a:pt x="1933838" y="1214831"/>
                  </a:lnTo>
                  <a:lnTo>
                    <a:pt x="0" y="1214831"/>
                  </a:lnTo>
                  <a:close/>
                </a:path>
              </a:pathLst>
            </a:custGeom>
            <a:solidFill>
              <a:srgbClr val="C630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113304" y="8924180"/>
            <a:ext cx="7342539" cy="995510"/>
            <a:chOff x="0" y="0"/>
            <a:chExt cx="1933837" cy="2621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3838" cy="262192"/>
            </a:xfrm>
            <a:custGeom>
              <a:avLst/>
              <a:gdLst/>
              <a:ahLst/>
              <a:cxnLst/>
              <a:rect l="l" t="t" r="r" b="b"/>
              <a:pathLst>
                <a:path w="1933838" h="262192">
                  <a:moveTo>
                    <a:pt x="0" y="0"/>
                  </a:moveTo>
                  <a:lnTo>
                    <a:pt x="1933838" y="0"/>
                  </a:lnTo>
                  <a:lnTo>
                    <a:pt x="1933838" y="262192"/>
                  </a:lnTo>
                  <a:lnTo>
                    <a:pt x="0" y="262192"/>
                  </a:lnTo>
                  <a:close/>
                </a:path>
              </a:pathLst>
            </a:custGeom>
            <a:solidFill>
              <a:srgbClr val="C6302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89158" y="573105"/>
            <a:ext cx="5180330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ВПФ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(ВЫСШИЕ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ПСИХИЧЕСКИЕ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</a:rPr>
              <a:t>ФУНКЦИИ)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90950" y="4206710"/>
            <a:ext cx="5578537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ПРИЁМ,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 ПЕРЕРАБОТКА,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ХРАНЕНИЕ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ИНФОРМАЦИИ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13304" y="8930762"/>
            <a:ext cx="733728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СТРУКТУРА МОЗГА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96302" y="172270"/>
            <a:ext cx="9893942" cy="9942461"/>
            <a:chOff x="0" y="0"/>
            <a:chExt cx="13191923" cy="13256614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3191923" cy="289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50"/>
                </a:lnSpc>
              </a:pPr>
              <a:r>
                <a:rPr lang="en-US" sz="7125">
                  <a:solidFill>
                    <a:srgbClr val="000000"/>
                  </a:solidFill>
                  <a:latin typeface="Nourd Bold Bold"/>
                </a:rPr>
                <a:t>Поведенческие нарушения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37869"/>
              <a:ext cx="13191923" cy="9273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64"/>
                </a:lnSpc>
              </a:pPr>
              <a:r>
                <a:rPr lang="en-US" sz="4974">
                  <a:solidFill>
                    <a:srgbClr val="FFFFFF"/>
                  </a:solidFill>
                  <a:latin typeface="Lato Bold"/>
                </a:rPr>
                <a:t>это группа поведенческих диссоциативных расстройств, которые выражаются в неадекватных, демонстративных или агрессивных поступках, не соответствующих возрасту и социальным нормам.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8785623" y="2602007"/>
            <a:ext cx="8115300" cy="0"/>
          </a:xfrm>
          <a:prstGeom prst="line">
            <a:avLst/>
          </a:prstGeom>
          <a:ln w="2381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61229" y="1327121"/>
            <a:ext cx="11057530" cy="132227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4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21044"/>
            <a:ext cx="7444911" cy="744491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2757" y="1890563"/>
            <a:ext cx="6505874" cy="65058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690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537936"/>
            <a:ext cx="5475353" cy="31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1"/>
              </a:lnSpc>
            </a:pPr>
            <a:r>
              <a:rPr lang="en-US" sz="4076">
                <a:solidFill>
                  <a:srgbClr val="FFFFFF"/>
                </a:solidFill>
                <a:latin typeface="Nourd Bold Bold"/>
              </a:rPr>
              <a:t>Основные виды проблемного поведения детей с интеллектуальными нарушениями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4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21044"/>
            <a:ext cx="7444911" cy="744491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2757" y="1890563"/>
            <a:ext cx="6505874" cy="65058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690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105185" y="1617184"/>
            <a:ext cx="8278080" cy="188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FFFFFF"/>
                </a:solidFill>
                <a:latin typeface="Akzentica SemiBold"/>
              </a:rPr>
              <a:t>неадекватные крик, смех, плач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05185" y="4260036"/>
            <a:ext cx="8087551" cy="184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kzentica SemiBold"/>
              </a:rPr>
              <a:t>негативизм и аффективные вспышки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67378" y="6722111"/>
            <a:ext cx="4681582" cy="92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kzentica SemiBold"/>
              </a:rPr>
              <a:t>агрессия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44911" y="8399781"/>
            <a:ext cx="8087551" cy="92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kzentica SemiBold"/>
              </a:rPr>
              <a:t>самоагрессия</a:t>
            </a:r>
          </a:p>
        </p:txBody>
      </p:sp>
      <p:sp>
        <p:nvSpPr>
          <p:cNvPr id="12" name="AutoShape 12"/>
          <p:cNvSpPr/>
          <p:nvPr/>
        </p:nvSpPr>
        <p:spPr>
          <a:xfrm rot="-2289541">
            <a:off x="6099326" y="1964217"/>
            <a:ext cx="2159107" cy="0"/>
          </a:xfrm>
          <a:prstGeom prst="line">
            <a:avLst/>
          </a:prstGeom>
          <a:ln w="2476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 rot="-1190114">
            <a:off x="6961295" y="3191920"/>
            <a:ext cx="3363451" cy="0"/>
          </a:xfrm>
          <a:prstGeom prst="line">
            <a:avLst/>
          </a:prstGeom>
          <a:ln w="2476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>
            <a:off x="7178879" y="5143500"/>
            <a:ext cx="3088110" cy="0"/>
          </a:xfrm>
          <a:prstGeom prst="line">
            <a:avLst/>
          </a:prstGeom>
          <a:ln w="2476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 rot="798524">
            <a:off x="6995695" y="6839198"/>
            <a:ext cx="2505325" cy="0"/>
          </a:xfrm>
          <a:prstGeom prst="line">
            <a:avLst/>
          </a:prstGeom>
          <a:ln w="2476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 rot="2768294">
            <a:off x="6235458" y="8027338"/>
            <a:ext cx="1886843" cy="0"/>
          </a:xfrm>
          <a:prstGeom prst="line">
            <a:avLst/>
          </a:prstGeom>
          <a:ln w="2476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TextBox 17"/>
          <p:cNvSpPr txBox="1"/>
          <p:nvPr/>
        </p:nvSpPr>
        <p:spPr>
          <a:xfrm>
            <a:off x="1028700" y="3537936"/>
            <a:ext cx="5475353" cy="31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1"/>
              </a:lnSpc>
            </a:pPr>
            <a:r>
              <a:rPr lang="en-US" sz="4076">
                <a:solidFill>
                  <a:srgbClr val="FFFFFF"/>
                </a:solidFill>
                <a:latin typeface="Nourd Bold Bold"/>
              </a:rPr>
              <a:t>Основные виды проблемного поведения детей с интеллектуальными нарушениями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04053" y="239960"/>
            <a:ext cx="8087551" cy="92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kzentica SemiBold"/>
              </a:rPr>
              <a:t>стереотипии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3061" y="3393757"/>
            <a:ext cx="880571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"/>
              </a:rPr>
              <a:t>Гиперактивное</a:t>
            </a:r>
            <a:r>
              <a:rPr lang="en-US" sz="5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5199" dirty="0" smtClean="0">
                <a:solidFill>
                  <a:srgbClr val="000000"/>
                </a:solidFill>
                <a:latin typeface="Open Sans"/>
              </a:rPr>
              <a:t>поведение</a:t>
            </a:r>
            <a:r>
              <a:rPr lang="en-US" sz="5199" dirty="0" smtClean="0">
                <a:solidFill>
                  <a:srgbClr val="000000"/>
                </a:solidFill>
                <a:latin typeface="Open Sans"/>
              </a:rPr>
              <a:t>;</a:t>
            </a:r>
            <a:endParaRPr lang="en-US" sz="51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-537260" y="4757102"/>
            <a:ext cx="1155998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Демонстративное поведение;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3536" y="2041605"/>
            <a:ext cx="74150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 smtClean="0">
                <a:solidFill>
                  <a:srgbClr val="000000"/>
                </a:solidFill>
                <a:latin typeface="Open Sans"/>
              </a:rPr>
              <a:t>Дефицит</a:t>
            </a:r>
            <a:r>
              <a:rPr lang="ru-RU" sz="5199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Open Sans"/>
              </a:rPr>
              <a:t>внимания</a:t>
            </a:r>
            <a:r>
              <a:rPr lang="en-US" sz="5199" dirty="0">
                <a:solidFill>
                  <a:srgbClr val="000000"/>
                </a:solidFill>
                <a:latin typeface="Open Sans"/>
              </a:rPr>
              <a:t>;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716360"/>
            <a:ext cx="845255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Протестное поведение;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848891" y="7426643"/>
            <a:ext cx="125136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Агрессивное поведение;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810791" y="6091873"/>
            <a:ext cx="125136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"/>
              </a:rPr>
              <a:t>Конформное</a:t>
            </a:r>
            <a:r>
              <a:rPr lang="en-US" sz="5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"/>
              </a:rPr>
              <a:t>поведение</a:t>
            </a:r>
            <a:r>
              <a:rPr lang="en-US" sz="5199" dirty="0">
                <a:solidFill>
                  <a:srgbClr val="000000"/>
                </a:solidFill>
                <a:latin typeface="Open Sans"/>
              </a:rPr>
              <a:t>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250" y="8767127"/>
            <a:ext cx="989781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Симптоматическое поведение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1758488" y="3771900"/>
            <a:ext cx="10226854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Nourd Bold Bold"/>
              </a:rPr>
              <a:t>Классификация нарушений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Arimo Bold"/>
              </a:rPr>
              <a:t> поведения: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9046" y="630492"/>
            <a:ext cx="14202010" cy="6699740"/>
            <a:chOff x="0" y="0"/>
            <a:chExt cx="4742800" cy="223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2800" cy="2237396"/>
            </a:xfrm>
            <a:custGeom>
              <a:avLst/>
              <a:gdLst/>
              <a:ahLst/>
              <a:cxnLst/>
              <a:rect l="l" t="t" r="r" b="b"/>
              <a:pathLst>
                <a:path w="4742800" h="2237396">
                  <a:moveTo>
                    <a:pt x="4618340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18340" y="0"/>
                  </a:lnTo>
                  <a:cubicBezTo>
                    <a:pt x="4686920" y="0"/>
                    <a:pt x="4742800" y="55880"/>
                    <a:pt x="4742800" y="124460"/>
                  </a:cubicBezTo>
                  <a:lnTo>
                    <a:pt x="4742800" y="2112936"/>
                  </a:lnTo>
                  <a:cubicBezTo>
                    <a:pt x="4742800" y="2181516"/>
                    <a:pt x="4686920" y="2237396"/>
                    <a:pt x="4618340" y="2237396"/>
                  </a:cubicBezTo>
                  <a:close/>
                </a:path>
              </a:pathLst>
            </a:custGeom>
            <a:solidFill>
              <a:srgbClr val="A548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750949" y="7979644"/>
            <a:ext cx="9778204" cy="90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5631">
                <a:solidFill>
                  <a:srgbClr val="000000"/>
                </a:solidFill>
                <a:latin typeface="Open Sans"/>
              </a:rPr>
              <a:t>ПРОТЕСТНОЕ ПОВЕДЕНИЕ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858206" y="963562"/>
            <a:ext cx="13574262" cy="6033601"/>
            <a:chOff x="0" y="0"/>
            <a:chExt cx="5033645" cy="223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3645" cy="2237396"/>
            </a:xfrm>
            <a:custGeom>
              <a:avLst/>
              <a:gdLst/>
              <a:ahLst/>
              <a:cxnLst/>
              <a:rect l="l" t="t" r="r" b="b"/>
              <a:pathLst>
                <a:path w="5033645" h="2237396">
                  <a:moveTo>
                    <a:pt x="4909185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09185" y="0"/>
                  </a:lnTo>
                  <a:cubicBezTo>
                    <a:pt x="4977765" y="0"/>
                    <a:pt x="5033645" y="55880"/>
                    <a:pt x="5033645" y="124460"/>
                  </a:cubicBezTo>
                  <a:lnTo>
                    <a:pt x="5033645" y="2112936"/>
                  </a:lnTo>
                  <a:cubicBezTo>
                    <a:pt x="5033645" y="2181516"/>
                    <a:pt x="4977765" y="2237396"/>
                    <a:pt x="4909185" y="2237396"/>
                  </a:cubicBezTo>
                  <a:close/>
                </a:path>
              </a:pathLst>
            </a:custGeom>
            <a:solidFill>
              <a:srgbClr val="77D4A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086648" y="1298474"/>
            <a:ext cx="13106805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Проявляется </a:t>
            </a:r>
            <a:r>
              <a:rPr lang="en-US" sz="5199">
                <a:solidFill>
                  <a:srgbClr val="C6302C"/>
                </a:solidFill>
                <a:latin typeface="Open Sans Bold"/>
              </a:rPr>
              <a:t>негативизмом </a:t>
            </a:r>
            <a:r>
              <a:rPr lang="en-US" sz="5199">
                <a:solidFill>
                  <a:srgbClr val="000000"/>
                </a:solidFill>
                <a:latin typeface="Open Sans"/>
              </a:rPr>
              <a:t>(отказом от выполнения действий только из-за того, что о его выполнении попросили), стремлением добиться цели наперекор родителям или взрослым, строптивостью.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2817" y="4570916"/>
            <a:ext cx="5618860" cy="86278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040" y="630492"/>
            <a:ext cx="14202010" cy="6699740"/>
            <a:chOff x="0" y="0"/>
            <a:chExt cx="4742800" cy="223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2800" cy="2237396"/>
            </a:xfrm>
            <a:custGeom>
              <a:avLst/>
              <a:gdLst/>
              <a:ahLst/>
              <a:cxnLst/>
              <a:rect l="l" t="t" r="r" b="b"/>
              <a:pathLst>
                <a:path w="4742800" h="2237396">
                  <a:moveTo>
                    <a:pt x="4618340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18340" y="0"/>
                  </a:lnTo>
                  <a:cubicBezTo>
                    <a:pt x="4686920" y="0"/>
                    <a:pt x="4742800" y="55880"/>
                    <a:pt x="4742800" y="124460"/>
                  </a:cubicBezTo>
                  <a:lnTo>
                    <a:pt x="4742800" y="2112936"/>
                  </a:lnTo>
                  <a:cubicBezTo>
                    <a:pt x="4742800" y="2181516"/>
                    <a:pt x="4686920" y="2237396"/>
                    <a:pt x="4618340" y="2237396"/>
                  </a:cubicBezTo>
                  <a:close/>
                </a:path>
              </a:pathLst>
            </a:custGeom>
            <a:solidFill>
              <a:srgbClr val="A548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63810" y="7835217"/>
            <a:ext cx="11978470" cy="90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5631">
                <a:solidFill>
                  <a:srgbClr val="000000"/>
                </a:solidFill>
                <a:latin typeface="Open Sans"/>
              </a:rPr>
              <a:t>ДЕМОНСТРАТИВНОЕ ПОВЕДЕНИЕ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65914" y="963562"/>
            <a:ext cx="13574262" cy="6033601"/>
            <a:chOff x="0" y="0"/>
            <a:chExt cx="5033645" cy="223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3645" cy="2237396"/>
            </a:xfrm>
            <a:custGeom>
              <a:avLst/>
              <a:gdLst/>
              <a:ahLst/>
              <a:cxnLst/>
              <a:rect l="l" t="t" r="r" b="b"/>
              <a:pathLst>
                <a:path w="5033645" h="2237396">
                  <a:moveTo>
                    <a:pt x="4909185" y="2237396"/>
                  </a:moveTo>
                  <a:lnTo>
                    <a:pt x="124460" y="2237396"/>
                  </a:lnTo>
                  <a:cubicBezTo>
                    <a:pt x="55880" y="2237396"/>
                    <a:pt x="0" y="2181516"/>
                    <a:pt x="0" y="2112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09185" y="0"/>
                  </a:lnTo>
                  <a:cubicBezTo>
                    <a:pt x="4977765" y="0"/>
                    <a:pt x="5033645" y="55880"/>
                    <a:pt x="5033645" y="124460"/>
                  </a:cubicBezTo>
                  <a:lnTo>
                    <a:pt x="5033645" y="2112936"/>
                  </a:lnTo>
                  <a:cubicBezTo>
                    <a:pt x="5033645" y="2181516"/>
                    <a:pt x="4977765" y="2237396"/>
                    <a:pt x="4909185" y="2237396"/>
                  </a:cubicBezTo>
                  <a:close/>
                </a:path>
              </a:pathLst>
            </a:custGeom>
            <a:solidFill>
              <a:srgbClr val="77D4A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33370" y="2103302"/>
            <a:ext cx="13106805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Совершение </a:t>
            </a:r>
            <a:r>
              <a:rPr lang="en-US" sz="5199">
                <a:solidFill>
                  <a:srgbClr val="98331F"/>
                </a:solidFill>
                <a:latin typeface="Open Sans Bold"/>
              </a:rPr>
              <a:t>демонстративных</a:t>
            </a:r>
            <a:r>
              <a:rPr lang="en-US" sz="5199">
                <a:solidFill>
                  <a:srgbClr val="000000"/>
                </a:solidFill>
                <a:latin typeface="Open Sans"/>
              </a:rPr>
              <a:t> поступков и действий, цель которых направляется на привлечение внимания окружающих.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66206" y="5036952"/>
            <a:ext cx="5508869" cy="74068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410</Words>
  <Application>Microsoft Office PowerPoint</Application>
  <PresentationFormat>Произвольный</PresentationFormat>
  <Paragraphs>96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6" baseType="lpstr">
      <vt:lpstr>Arial</vt:lpstr>
      <vt:lpstr>Organic</vt:lpstr>
      <vt:lpstr>Arimo Bold</vt:lpstr>
      <vt:lpstr>Open Sans Bold</vt:lpstr>
      <vt:lpstr>Akzentica SemiBold</vt:lpstr>
      <vt:lpstr>Nourd Bold Bold</vt:lpstr>
      <vt:lpstr>Coco Biker Heavy Bold</vt:lpstr>
      <vt:lpstr>Akzentica SemiBold Bold</vt:lpstr>
      <vt:lpstr>Coco Gothic Fat</vt:lpstr>
      <vt:lpstr>Lato Bold</vt:lpstr>
      <vt:lpstr>Open Sans</vt:lpstr>
      <vt:lpstr>Calibri</vt:lpstr>
      <vt:lpstr>Aurora Bold</vt:lpstr>
      <vt:lpstr>Cocomat Pro Heavy Bold</vt:lpstr>
      <vt:lpstr>Cocomat Pro Heavy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Разноцветная Трехмерные Монстры Учебный Ценности Образование Презентация</dc:title>
  <cp:lastModifiedBy>User</cp:lastModifiedBy>
  <cp:revision>5</cp:revision>
  <dcterms:created xsi:type="dcterms:W3CDTF">2006-08-16T00:00:00Z</dcterms:created>
  <dcterms:modified xsi:type="dcterms:W3CDTF">2022-06-02T07:29:34Z</dcterms:modified>
  <dc:identifier>DAFBs3Nwgto</dc:identifier>
</cp:coreProperties>
</file>