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88" r:id="rId3"/>
    <p:sldId id="299" r:id="rId4"/>
    <p:sldId id="295" r:id="rId5"/>
    <p:sldId id="294" r:id="rId6"/>
    <p:sldId id="271" r:id="rId7"/>
    <p:sldId id="286" r:id="rId8"/>
    <p:sldId id="287" r:id="rId9"/>
    <p:sldId id="262" r:id="rId10"/>
    <p:sldId id="265" r:id="rId11"/>
    <p:sldId id="263" r:id="rId12"/>
    <p:sldId id="266" r:id="rId13"/>
    <p:sldId id="272" r:id="rId14"/>
    <p:sldId id="258" r:id="rId15"/>
    <p:sldId id="259" r:id="rId16"/>
    <p:sldId id="291" r:id="rId17"/>
    <p:sldId id="296" r:id="rId18"/>
    <p:sldId id="268" r:id="rId19"/>
    <p:sldId id="267" r:id="rId20"/>
    <p:sldId id="276" r:id="rId21"/>
    <p:sldId id="275" r:id="rId22"/>
    <p:sldId id="277" r:id="rId23"/>
    <p:sldId id="278" r:id="rId24"/>
    <p:sldId id="264" r:id="rId25"/>
    <p:sldId id="285" r:id="rId26"/>
    <p:sldId id="289" r:id="rId27"/>
    <p:sldId id="282" r:id="rId28"/>
    <p:sldId id="283" r:id="rId29"/>
    <p:sldId id="256" r:id="rId30"/>
    <p:sldId id="284" r:id="rId31"/>
    <p:sldId id="290" r:id="rId32"/>
    <p:sldId id="273" r:id="rId33"/>
    <p:sldId id="292" r:id="rId34"/>
    <p:sldId id="293" r:id="rId35"/>
    <p:sldId id="297" r:id="rId36"/>
    <p:sldId id="25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95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43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8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2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589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08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83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1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81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55386-69B0-4B40-BDD8-03812A44AE6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E9DF9-1644-4B09-9805-F8F9002C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4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472" y="393192"/>
            <a:ext cx="11420856" cy="6327648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14»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по предмету «Мир истории»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«Как работают археологи», 6 класс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Хайруллина Татьяна Сергеевна,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Тобольск, 2024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067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82" y="-48782"/>
            <a:ext cx="9180915" cy="8406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64" y="3266158"/>
            <a:ext cx="3591843" cy="359184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6054870" y="462543"/>
            <a:ext cx="4502792" cy="1512168"/>
            <a:chOff x="755576" y="591816"/>
            <a:chExt cx="4477869" cy="1512168"/>
          </a:xfrm>
        </p:grpSpPr>
        <p:sp>
          <p:nvSpPr>
            <p:cNvPr id="4" name="Выноска-облако 3"/>
            <p:cNvSpPr/>
            <p:nvPr/>
          </p:nvSpPr>
          <p:spPr>
            <a:xfrm>
              <a:off x="755576" y="591816"/>
              <a:ext cx="4147148" cy="1512168"/>
            </a:xfrm>
            <a:prstGeom prst="cloudCallout">
              <a:avLst>
                <a:gd name="adj1" fmla="val -63248"/>
                <a:gd name="adj2" fmla="val 13688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28989" y="899718"/>
              <a:ext cx="41044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omic Sans MS" pitchFamily="66" charset="0"/>
                </a:rPr>
                <a:t>Где же мы найдём карту?!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651110" y="462543"/>
            <a:ext cx="8560376" cy="2304256"/>
            <a:chOff x="-141566" y="2705334"/>
            <a:chExt cx="5328592" cy="2304256"/>
          </a:xfrm>
        </p:grpSpPr>
        <p:sp>
          <p:nvSpPr>
            <p:cNvPr id="6" name="Скругленная прямоугольная выноска 5"/>
            <p:cNvSpPr/>
            <p:nvPr/>
          </p:nvSpPr>
          <p:spPr>
            <a:xfrm>
              <a:off x="-141566" y="2705334"/>
              <a:ext cx="5328592" cy="2304256"/>
            </a:xfrm>
            <a:prstGeom prst="wedgeRoundRectCallout">
              <a:avLst>
                <a:gd name="adj1" fmla="val 1669"/>
                <a:gd name="adj2" fmla="val 11312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90375" y="2949521"/>
              <a:ext cx="52565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omic Sans MS" pitchFamily="66" charset="0"/>
                </a:rPr>
                <a:t>Карту нужно взять в </a:t>
              </a:r>
              <a:r>
                <a:rPr lang="ru-RU" sz="2800">
                  <a:latin typeface="Comic Sans MS" pitchFamily="66" charset="0"/>
                </a:rPr>
                <a:t>моей будке. </a:t>
              </a:r>
              <a:r>
                <a:rPr lang="ru-RU" sz="2800" dirty="0">
                  <a:latin typeface="Comic Sans MS" pitchFamily="66" charset="0"/>
                </a:rPr>
                <a:t>Там, правда, беспорядок. Помоги мне ее найти.</a:t>
              </a:r>
              <a:endParaRPr lang="ru-RU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51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онура картинка для детей - 54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04775"/>
            <a:ext cx="9307598" cy="66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776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Носки из 100% шерсти производства Монголия цвет Серый с рисунк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11" y="1016779"/>
            <a:ext cx="2912893" cy="29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Чертеж косточки для соба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t="31862" r="12486" b="38913"/>
          <a:stretch/>
        </p:blipFill>
        <p:spPr bwMode="auto">
          <a:xfrm rot="2234585">
            <a:off x="540763" y="795430"/>
            <a:ext cx="2581553" cy="9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Игрушка эластомер для собак кость малая с канатом 350*56*13, Dogli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009" y="261938"/>
            <a:ext cx="4612415" cy="312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Игрушка для собак Trixie &quot;Волк&quot; с пищалкой, плюш/ткань 32 см (36111) -  купить с доставкой в Саратове и Энгельс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3545">
            <a:off x="9659889" y="3386628"/>
            <a:ext cx="1892300" cy="31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Мультяшный стальной сейф с иконкой вектора замка фотообои • фотообои  электронный, финансовый, рисунок | myloview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60" y="3810000"/>
            <a:ext cx="2856631" cy="25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связки ключей от дверей, двери, открытый, на фон картинки и Фото для  бесплатной загруз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8789" flipH="1">
            <a:off x="5659198" y="3676650"/>
            <a:ext cx="21812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4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Мультяшный стальной сейф с иконкой вектора замка фотообои • фотообои  электронный, финансовый, рисунок | myloview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29" y="287795"/>
            <a:ext cx="6122032" cy="546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24000" y="5668231"/>
            <a:ext cx="9144000" cy="882038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пароль?</a:t>
            </a:r>
          </a:p>
        </p:txBody>
      </p:sp>
    </p:spTree>
    <p:extLst>
      <p:ext uri="{BB962C8B-B14F-4D97-AF65-F5344CB8AC3E}">
        <p14:creationId xmlns:p14="http://schemas.microsoft.com/office/powerpoint/2010/main" val="344653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9"/>
          <a:stretch/>
        </p:blipFill>
        <p:spPr bwMode="auto">
          <a:xfrm>
            <a:off x="1748172" y="2902688"/>
            <a:ext cx="9393173" cy="374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139723"/>
              </p:ext>
            </p:extLst>
          </p:nvPr>
        </p:nvGraphicFramePr>
        <p:xfrm>
          <a:off x="1169378" y="280049"/>
          <a:ext cx="10550760" cy="2304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230">
                  <a:extLst>
                    <a:ext uri="{9D8B030D-6E8A-4147-A177-3AD203B41FA5}">
                      <a16:colId xmlns:a16="http://schemas.microsoft.com/office/drawing/2014/main" val="3188550085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3827557140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113385245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1551582959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3418895490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448614192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883822261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1121560308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774695039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207928174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1603543746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121740946"/>
                    </a:ext>
                  </a:extLst>
                </a:gridCol>
              </a:tblGrid>
              <a:tr h="1220982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786171"/>
                  </a:ext>
                </a:extLst>
              </a:tr>
              <a:tr h="1083907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654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7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1759132"/>
            <a:ext cx="10801349" cy="3339736"/>
          </a:xfrm>
        </p:spPr>
        <p:txBody>
          <a:bodyPr>
            <a:noAutofit/>
          </a:bodyPr>
          <a:lstStyle/>
          <a:p>
            <a:pPr algn="ctr"/>
            <a:r>
              <a:rPr lang="ru-RU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работают археологи.</a:t>
            </a:r>
          </a:p>
        </p:txBody>
      </p:sp>
    </p:spTree>
    <p:extLst>
      <p:ext uri="{BB962C8B-B14F-4D97-AF65-F5344CB8AC3E}">
        <p14:creationId xmlns:p14="http://schemas.microsoft.com/office/powerpoint/2010/main" val="380965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онура картинка для детей - 54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83" y="196082"/>
            <a:ext cx="5453936" cy="38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" y="2253379"/>
            <a:ext cx="4518547" cy="451854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323494" y="694320"/>
            <a:ext cx="4255477" cy="2880933"/>
            <a:chOff x="4932040" y="2348880"/>
            <a:chExt cx="3486501" cy="3096344"/>
          </a:xfrm>
        </p:grpSpPr>
        <p:sp>
          <p:nvSpPr>
            <p:cNvPr id="7" name="Скругленная прямоугольная выноска 6"/>
            <p:cNvSpPr/>
            <p:nvPr/>
          </p:nvSpPr>
          <p:spPr>
            <a:xfrm>
              <a:off x="4932040" y="2348880"/>
              <a:ext cx="3486501" cy="3096344"/>
            </a:xfrm>
            <a:prstGeom prst="wedgeRoundRectCallout">
              <a:avLst>
                <a:gd name="adj1" fmla="val -66720"/>
                <a:gd name="adj2" fmla="val 47970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42647" y="2558224"/>
              <a:ext cx="2592288" cy="241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Comic Sans MS" pitchFamily="66" charset="0"/>
                </a:rPr>
                <a:t>Перед отправкой на раскопки нужно подготовиться! Только человек выполнивший зарядку сможет добраться до нужного места!</a:t>
              </a:r>
            </a:p>
          </p:txBody>
        </p:sp>
      </p:grpSp>
      <p:pic>
        <p:nvPicPr>
          <p:cNvPr id="2050" name="Picture 2" descr="Свернутая газета карты. Простая Flat иллюстрация Иллюстрация вектора -  иллюстрации насчитывающей остров, ключ: 20828684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17584" r="15522" b="25747"/>
          <a:stretch/>
        </p:blipFill>
        <p:spPr bwMode="auto">
          <a:xfrm>
            <a:off x="4590783" y="5134312"/>
            <a:ext cx="2567354" cy="16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3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EB9D5-9A17-B396-D43C-F75FA379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91" y="316523"/>
            <a:ext cx="5457093" cy="58293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движения разминки повторяем без запинки!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Эй! Попрыгали на месте.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Эх! Руками машем вместе.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Прогнули спинки,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Посмотрели на ботинки.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Нагнулись ниже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Наклонились к полу ближе.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Повертись на месте ловко.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нам нужна сноровка.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что, понравилось, друзья?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с собой в поход зову тебя!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53" y="2429225"/>
            <a:ext cx="4518547" cy="45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4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77" y="966648"/>
            <a:ext cx="8693726" cy="5891353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8952535">
            <a:off x="2927648" y="573325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7525316">
            <a:off x="3230945" y="17636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4598248">
            <a:off x="3353003" y="250196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5383317">
            <a:off x="3590384" y="324376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3643521" y="413577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542729">
            <a:off x="3384848" y="502613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4428717">
            <a:off x="5604305" y="504868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414761">
            <a:off x="5604305" y="430313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952535">
            <a:off x="5864104" y="343295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0800104">
            <a:off x="6417932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1426934">
            <a:off x="5531419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1111474">
            <a:off x="4761748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948320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4939458">
            <a:off x="8827671" y="461274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7038348">
            <a:off x="8744869" y="537843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9099613">
            <a:off x="8204140" y="592289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138126">
            <a:off x="7495881" y="61243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2904439">
            <a:off x="6774746" y="588565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1527038">
            <a:off x="6078230" y="559160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6621920">
            <a:off x="8322754" y="175052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8993483">
            <a:off x="7602121" y="216950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4645959">
            <a:off x="7168622" y="287180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266944">
            <a:off x="7856908" y="338825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802358">
            <a:off x="8474440" y="379224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945802">
            <a:off x="7972743" y="13355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21309556">
            <a:off x="7157809" y="128992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269266" y="5790650"/>
            <a:ext cx="982419" cy="10673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множение 30"/>
          <p:cNvSpPr/>
          <p:nvPr/>
        </p:nvSpPr>
        <p:spPr>
          <a:xfrm>
            <a:off x="6983840" y="4587657"/>
            <a:ext cx="1192795" cy="939939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4604483">
            <a:off x="7024284" y="4103127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725414">
            <a:off x="6487448" y="360106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41" y="5732144"/>
            <a:ext cx="997955" cy="9979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0891" y="43317"/>
            <a:ext cx="6834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Карта страны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2580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7271E-6 L 0.08038 -0.04417 C 0.09826 -0.05296 0.11632 -0.07377 0.13003 -0.0999 C 0.14635 -0.13043 0.15434 -0.15864 0.15468 -0.18408 L 0.15955 -0.30087 " pathEditMode="relative" rAng="-3281591" ptsTypes="FffFF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126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3087015"/>
            <a:ext cx="822960" cy="683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3" y="2505075"/>
            <a:ext cx="2466975" cy="1847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2486025"/>
            <a:ext cx="2419350" cy="1885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939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745357" y="1011247"/>
            <a:ext cx="5168260" cy="1384995"/>
            <a:chOff x="4749841" y="1693014"/>
            <a:chExt cx="5168260" cy="1384995"/>
          </a:xfrm>
        </p:grpSpPr>
        <p:sp>
          <p:nvSpPr>
            <p:cNvPr id="6" name="Скругленная прямоугольная выноска 5"/>
            <p:cNvSpPr/>
            <p:nvPr/>
          </p:nvSpPr>
          <p:spPr>
            <a:xfrm>
              <a:off x="4749841" y="1693014"/>
              <a:ext cx="5168260" cy="1308323"/>
            </a:xfrm>
            <a:prstGeom prst="wedgeRoundRectCallout">
              <a:avLst>
                <a:gd name="adj1" fmla="val -60205"/>
                <a:gd name="adj2" fmla="val 133375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28245" y="1693014"/>
              <a:ext cx="43204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omic Sans MS" pitchFamily="66" charset="0"/>
                </a:rPr>
                <a:t>Чтобы перебраться через эту реку нам нужен мост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57" y="1772817"/>
            <a:ext cx="3591843" cy="359184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288610" y="3626581"/>
            <a:ext cx="5040560" cy="2104690"/>
            <a:chOff x="3764609" y="3626581"/>
            <a:chExt cx="5040560" cy="2104690"/>
          </a:xfrm>
        </p:grpSpPr>
        <p:sp>
          <p:nvSpPr>
            <p:cNvPr id="10" name="Скругленная прямоугольная выноска 9"/>
            <p:cNvSpPr/>
            <p:nvPr/>
          </p:nvSpPr>
          <p:spPr>
            <a:xfrm>
              <a:off x="3764609" y="3626581"/>
              <a:ext cx="5040560" cy="2104690"/>
            </a:xfrm>
            <a:prstGeom prst="wedgeRoundRectCallout">
              <a:avLst>
                <a:gd name="adj1" fmla="val -72701"/>
                <a:gd name="adj2" fmla="val -56588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62745" y="3770985"/>
              <a:ext cx="43397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omic Sans MS" pitchFamily="66" charset="0"/>
                </a:rPr>
                <a:t>По реке плывут доски. Мы должны выловить их и сложить так, чтобы получился мост.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6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оветские кружки, которые уже почти не встречаются в быту">
            <a:extLst>
              <a:ext uri="{FF2B5EF4-FFF2-40B4-BE49-F238E27FC236}">
                <a16:creationId xmlns:a16="http://schemas.microsoft.com/office/drawing/2014/main" id="{EA610140-ACB7-F2BE-3D53-E43F7401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16" y="0"/>
            <a:ext cx="82229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4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80804" y="1327500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80804" y="2514600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46652" y="1361580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6652" y="2420405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67612" y="3677945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36160" y="5943600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26916" y="3594100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946164" y="4814292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946164" y="5944964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3632" y="188640"/>
            <a:ext cx="6260144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898242" y="218473"/>
            <a:ext cx="6145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mic Sans MS" pitchFamily="66" charset="0"/>
              </a:rPr>
              <a:t>Что используют археологи в своей работе…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9616" y="155717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Лопата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27958" y="2681219"/>
            <a:ext cx="185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Кисточка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96016" y="5009882"/>
            <a:ext cx="212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Скребок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55100" y="3532232"/>
            <a:ext cx="293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omic Sans MS" pitchFamily="66" charset="0"/>
              </a:rPr>
              <a:t>Щетка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9616" y="6140554"/>
            <a:ext cx="212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Ведро</a:t>
            </a:r>
          </a:p>
        </p:txBody>
      </p:sp>
      <p:pic>
        <p:nvPicPr>
          <p:cNvPr id="3078" name="Picture 6" descr="Лопата с деревянной ручкой, изолированной на белом рабочий инструмент для  садоводства или археологических раскопок vector eps10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3201" y="2861759"/>
            <a:ext cx="998245" cy="254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Инструментальная Щетка Метла Ученого Археолога Для Изучения Древностей  Мультяшная Векторная Иллюстрация Научных Артефактов — стоковая векторная  графика и другие изображения на тему Археолог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13087" r="1976" b="14813"/>
          <a:stretch/>
        </p:blipFill>
        <p:spPr bwMode="auto">
          <a:xfrm rot="19625837">
            <a:off x="7979139" y="5713090"/>
            <a:ext cx="1791238" cy="13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36159" y="4844616"/>
            <a:ext cx="2952328" cy="914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82" name="Picture 10" descr="Кисточка рисунок - 73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41754" y="4378512"/>
            <a:ext cx="1866227" cy="18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пластиковое ведро векторная иллюстрация PNG , ведро, Пластиковое ведро,  пустое ведро PNG картинки и пнг рисунок для бесплатной загруз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843" y="1069150"/>
            <a:ext cx="1281534" cy="128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Скребок строительный профессиональный купить в интернет-магазине Смарт  Групп www.smart-gp.r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07" y="2408343"/>
            <a:ext cx="988431" cy="9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6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51" y="980729"/>
            <a:ext cx="8781840" cy="5951064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8952535">
            <a:off x="2927648" y="573325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7525316">
            <a:off x="3230945" y="17636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4598248">
            <a:off x="3353003" y="250196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5383317">
            <a:off x="3590384" y="324376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3643521" y="413577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542729">
            <a:off x="3384848" y="502613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5102251">
            <a:off x="5604305" y="504868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414761">
            <a:off x="5531419" y="427810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952535">
            <a:off x="5864104" y="343295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0800104">
            <a:off x="6417932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1426934">
            <a:off x="5531419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1111474">
            <a:off x="4761748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948320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4939458">
            <a:off x="8827671" y="461274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7038348">
            <a:off x="8744869" y="537843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9099613">
            <a:off x="8204140" y="592289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138126">
            <a:off x="7495881" y="61243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2242572">
            <a:off x="6713983" y="604536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3373865">
            <a:off x="6078230" y="559160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4261302">
            <a:off x="8316970" y="231000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4606498">
            <a:off x="8492312" y="3032431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4567982">
            <a:off x="8688694" y="3764091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2372396">
            <a:off x="7856720" y="1568340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21309556">
            <a:off x="7157809" y="128992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269266" y="5790650"/>
            <a:ext cx="982419" cy="10673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множение 30"/>
          <p:cNvSpPr/>
          <p:nvPr/>
        </p:nvSpPr>
        <p:spPr>
          <a:xfrm>
            <a:off x="6983840" y="4587657"/>
            <a:ext cx="1192795" cy="939939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5032810">
            <a:off x="7165297" y="3986400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104670">
            <a:off x="6653062" y="332791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82" y="2854992"/>
            <a:ext cx="997955" cy="99795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13" l="0" r="100000">
                        <a14:backgroundMark x1="34545" y1="34921" x2="34545" y2="40476"/>
                        <a14:backgroundMark x1="54545" y1="39683" x2="74545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92" y="1987582"/>
            <a:ext cx="1047750" cy="12001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13" l="0" r="100000">
                        <a14:backgroundMark x1="34545" y1="34921" x2="34545" y2="40476"/>
                        <a14:backgroundMark x1="54545" y1="39683" x2="74545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4" y="1943672"/>
            <a:ext cx="1047750" cy="120015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13" l="0" r="100000">
                        <a14:backgroundMark x1="34545" y1="34921" x2="34545" y2="40476"/>
                        <a14:backgroundMark x1="54545" y1="39683" x2="74545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29" y="1748361"/>
            <a:ext cx="1047750" cy="120015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13" l="0" r="100000">
                        <a14:backgroundMark x1="34545" y1="34921" x2="34545" y2="40476"/>
                        <a14:backgroundMark x1="54545" y1="39683" x2="74545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1" y="789024"/>
            <a:ext cx="2796042" cy="320273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13" l="0" r="100000">
                        <a14:backgroundMark x1="34545" y1="34921" x2="34545" y2="40476"/>
                        <a14:backgroundMark x1="54545" y1="39683" x2="74545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25" y="1808346"/>
            <a:ext cx="1932961" cy="120015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13" l="0" r="100000">
                        <a14:backgroundMark x1="34545" y1="34921" x2="34545" y2="40476"/>
                        <a14:backgroundMark x1="54545" y1="39683" x2="74545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84" y="2153818"/>
            <a:ext cx="1047750" cy="120015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13" l="0" r="100000">
                        <a14:backgroundMark x1="34545" y1="34921" x2="34545" y2="40476"/>
                        <a14:backgroundMark x1="54545" y1="39683" x2="74545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67" y="1387507"/>
            <a:ext cx="1047750" cy="12001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13" l="0" r="100000">
                        <a14:backgroundMark x1="34545" y1="34921" x2="34545" y2="40476"/>
                        <a14:backgroundMark x1="54545" y1="39683" x2="74545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00" y="1338961"/>
            <a:ext cx="1482068" cy="16976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36522" y="68695"/>
            <a:ext cx="6834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Карта страны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13641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6 L -0.04583 -0.0838 C -0.05538 -0.1044 -0.06267 -0.12384 -0.05972 -0.14676 C -0.0559 -0.17639 -0.04427 -0.19167 -0.03038 -0.20671 L 0.03264 -0.25857 " pathEditMode="relative" rAng="581327" ptsTypes="FffFF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32" y="-11728"/>
            <a:ext cx="9154368" cy="6847825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935536" y="4861892"/>
            <a:ext cx="6336704" cy="1855392"/>
            <a:chOff x="1411536" y="4474269"/>
            <a:chExt cx="6336704" cy="1855392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411536" y="4474269"/>
              <a:ext cx="6336704" cy="185539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66138" y="4924911"/>
              <a:ext cx="56886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Comic Sans MS" pitchFamily="66" charset="0"/>
                </a:rPr>
                <a:t>Чтобы спасти лес, соберите слово из этих букв</a:t>
              </a:r>
            </a:p>
          </p:txBody>
        </p:sp>
      </p:grpSp>
      <p:sp>
        <p:nvSpPr>
          <p:cNvPr id="6" name="Стрелка вниз 5"/>
          <p:cNvSpPr/>
          <p:nvPr/>
        </p:nvSpPr>
        <p:spPr>
          <a:xfrm rot="10800000">
            <a:off x="5671840" y="3637756"/>
            <a:ext cx="864096" cy="122413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95476" y="94308"/>
            <a:ext cx="7416824" cy="35292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80049" y="198492"/>
            <a:ext cx="730881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            И            О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           Г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             Е            Т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     Е    Л   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81806" y="1484785"/>
            <a:ext cx="67052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72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ОГНЕТУШИТЕЛЬ</a:t>
            </a:r>
          </a:p>
        </p:txBody>
      </p:sp>
    </p:spTree>
    <p:extLst>
      <p:ext uri="{BB962C8B-B14F-4D97-AF65-F5344CB8AC3E}">
        <p14:creationId xmlns:p14="http://schemas.microsoft.com/office/powerpoint/2010/main" val="42917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59" y="837695"/>
            <a:ext cx="8883963" cy="6020268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8952535">
            <a:off x="2927648" y="573325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7525316">
            <a:off x="3230945" y="17636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4598248">
            <a:off x="3353003" y="250196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5383317">
            <a:off x="3590384" y="324376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3643521" y="413577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542729">
            <a:off x="3384848" y="502613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4428717">
            <a:off x="5604305" y="504868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414761">
            <a:off x="5604305" y="430313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952535">
            <a:off x="5864104" y="343295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0800104">
            <a:off x="6417932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1426934">
            <a:off x="5531419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1111474">
            <a:off x="4761748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948320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6602975">
            <a:off x="9317165" y="4716681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8595679">
            <a:off x="8819975" y="546512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9099613">
            <a:off x="8204140" y="592289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138126">
            <a:off x="7495881" y="61243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1726186">
            <a:off x="6783123" y="606298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1527038">
            <a:off x="6078230" y="559160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3231917">
            <a:off x="7830439" y="160492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3487291">
            <a:off x="8249918" y="2278041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3273918">
            <a:off x="8819975" y="308421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3937483">
            <a:off x="9299660" y="3933690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458578">
            <a:off x="7157809" y="128992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269266" y="5790650"/>
            <a:ext cx="982419" cy="10673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множение 30"/>
          <p:cNvSpPr/>
          <p:nvPr/>
        </p:nvSpPr>
        <p:spPr>
          <a:xfrm>
            <a:off x="6983840" y="4587657"/>
            <a:ext cx="1192795" cy="939939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4604483">
            <a:off x="7143386" y="3812537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725414">
            <a:off x="6592719" y="335409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28" y="1089872"/>
            <a:ext cx="997955" cy="9979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0891" y="8235"/>
            <a:ext cx="6834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Карта страны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4995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13264 0 C 0.19288 0 0.26771 0.05926 0.26771 0.10903 L 0.26771 0.220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08" y="0"/>
            <a:ext cx="9149892" cy="6853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53" y="2996953"/>
            <a:ext cx="3591843" cy="359184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356448" y="0"/>
            <a:ext cx="5040560" cy="4680520"/>
            <a:chOff x="3832448" y="0"/>
            <a:chExt cx="5040560" cy="4680520"/>
          </a:xfrm>
        </p:grpSpPr>
        <p:sp>
          <p:nvSpPr>
            <p:cNvPr id="4" name="Скругленная прямоугольная выноска 3"/>
            <p:cNvSpPr/>
            <p:nvPr/>
          </p:nvSpPr>
          <p:spPr>
            <a:xfrm>
              <a:off x="3832448" y="0"/>
              <a:ext cx="5040560" cy="4680520"/>
            </a:xfrm>
            <a:prstGeom prst="wedgeRoundRectCallout">
              <a:avLst>
                <a:gd name="adj1" fmla="val -75199"/>
                <a:gd name="adj2" fmla="val 43114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27984" y="139657"/>
              <a:ext cx="3528392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omic Sans MS" pitchFamily="66" charset="0"/>
                </a:rPr>
                <a:t>Мы приблизились к болоту. Чтобы перебраться через него нам необходимо разгадать кроссворд. Тогда появятся кочки и мы сможем пройти по ним.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0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4E5A906-45AB-38F9-49DF-0C0B74A6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606650"/>
              </p:ext>
            </p:extLst>
          </p:nvPr>
        </p:nvGraphicFramePr>
        <p:xfrm>
          <a:off x="1672046" y="0"/>
          <a:ext cx="8543106" cy="6857994"/>
        </p:xfrm>
        <a:graphic>
          <a:graphicData uri="http://schemas.openxmlformats.org/drawingml/2006/table">
            <a:tbl>
              <a:tblPr firstRow="1" firstCol="1" bandRow="1"/>
              <a:tblGrid>
                <a:gridCol w="474617">
                  <a:extLst>
                    <a:ext uri="{9D8B030D-6E8A-4147-A177-3AD203B41FA5}">
                      <a16:colId xmlns:a16="http://schemas.microsoft.com/office/drawing/2014/main" val="1244042098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3041811727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4005753059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2052330952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561431141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3677162074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781986943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1328887585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729724828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1821244869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4146267171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2048768369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3971423627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3351857726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2654840858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206539436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3255193174"/>
                    </a:ext>
                  </a:extLst>
                </a:gridCol>
                <a:gridCol w="474617">
                  <a:extLst>
                    <a:ext uri="{9D8B030D-6E8A-4147-A177-3AD203B41FA5}">
                      <a16:colId xmlns:a16="http://schemas.microsoft.com/office/drawing/2014/main" val="4016659843"/>
                    </a:ext>
                  </a:extLst>
                </a:gridCol>
              </a:tblGrid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470145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253303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176524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080190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205485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522021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411155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004753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869101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175119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134544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300774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583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243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0365CBE-9FF4-DD47-F561-4BF4CDF60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361015"/>
              </p:ext>
            </p:extLst>
          </p:nvPr>
        </p:nvGraphicFramePr>
        <p:xfrm>
          <a:off x="1210491" y="0"/>
          <a:ext cx="9318168" cy="6857994"/>
        </p:xfrm>
        <a:graphic>
          <a:graphicData uri="http://schemas.openxmlformats.org/drawingml/2006/table">
            <a:tbl>
              <a:tblPr firstRow="1" firstCol="1" bandRow="1"/>
              <a:tblGrid>
                <a:gridCol w="517676">
                  <a:extLst>
                    <a:ext uri="{9D8B030D-6E8A-4147-A177-3AD203B41FA5}">
                      <a16:colId xmlns:a16="http://schemas.microsoft.com/office/drawing/2014/main" val="2169140708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2502033343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2403112394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3260182304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1718990422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3582146932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3982751865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2322351031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2059339936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1044480290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2434075717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402895005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3069836817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387159794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670440795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2805601328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830398591"/>
                    </a:ext>
                  </a:extLst>
                </a:gridCol>
                <a:gridCol w="517676">
                  <a:extLst>
                    <a:ext uri="{9D8B030D-6E8A-4147-A177-3AD203B41FA5}">
                      <a16:colId xmlns:a16="http://schemas.microsoft.com/office/drawing/2014/main" val="3525006550"/>
                    </a:ext>
                  </a:extLst>
                </a:gridCol>
              </a:tblGrid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428301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б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51057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61797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5291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228364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951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384042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145422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553790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807228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0677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71848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598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531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849388"/>
            <a:ext cx="8745174" cy="5926217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8952535">
            <a:off x="2927648" y="573325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7525316">
            <a:off x="3230945" y="17636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4598248">
            <a:off x="3353003" y="250196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5383317">
            <a:off x="3590384" y="324376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3643521" y="413577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542729">
            <a:off x="3384848" y="502613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4428717">
            <a:off x="5604305" y="504868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414761">
            <a:off x="5604305" y="430313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952535">
            <a:off x="5864104" y="343295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0800104">
            <a:off x="6417932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1426934">
            <a:off x="5531419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1111474">
            <a:off x="4761748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948320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6602975">
            <a:off x="9317165" y="4716681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8595679">
            <a:off x="8819975" y="546512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9099613">
            <a:off x="8204140" y="592289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138126">
            <a:off x="7495881" y="61243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1726186">
            <a:off x="6783123" y="606298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1527038">
            <a:off x="6078230" y="559160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3231917">
            <a:off x="7830439" y="160492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3487291">
            <a:off x="8249918" y="2278041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3273918">
            <a:off x="8819975" y="308421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3937483">
            <a:off x="9299660" y="3933690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458578">
            <a:off x="7157809" y="128992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269266" y="5790650"/>
            <a:ext cx="982419" cy="10673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множение 30"/>
          <p:cNvSpPr/>
          <p:nvPr/>
        </p:nvSpPr>
        <p:spPr>
          <a:xfrm>
            <a:off x="6983840" y="4587657"/>
            <a:ext cx="1192795" cy="939939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4604483">
            <a:off x="7143386" y="3812537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725414">
            <a:off x="6592719" y="335409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42" y="2681990"/>
            <a:ext cx="997955" cy="9979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3893" y="0"/>
            <a:ext cx="6834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Карта страны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27100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2.59259E-6 L 0.04375 0.09676 C 0.05035 0.11713 0.05399 0.14768 0.05399 0.1794 C 0.05399 0.21574 0.05035 0.24444 0.04375 0.26481 L 0.01528 0.3618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08" y="1"/>
            <a:ext cx="9149892" cy="685358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2636913"/>
            <a:ext cx="359092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667508" y="258442"/>
            <a:ext cx="4680520" cy="4034655"/>
            <a:chOff x="143508" y="258441"/>
            <a:chExt cx="4680520" cy="4034655"/>
          </a:xfrm>
        </p:grpSpPr>
        <p:sp>
          <p:nvSpPr>
            <p:cNvPr id="3" name="Скругленная прямоугольная выноска 2"/>
            <p:cNvSpPr/>
            <p:nvPr/>
          </p:nvSpPr>
          <p:spPr>
            <a:xfrm>
              <a:off x="143508" y="258441"/>
              <a:ext cx="4680520" cy="4034655"/>
            </a:xfrm>
            <a:prstGeom prst="wedgeRoundRectCallout">
              <a:avLst>
                <a:gd name="adj1" fmla="val 85803"/>
                <a:gd name="adj2" fmla="val 40565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51520" y="516931"/>
              <a:ext cx="446449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omic Sans MS" pitchFamily="66" charset="0"/>
                </a:rPr>
                <a:t>Вот и ещё одно задание. Ребята, перед вами карта вашего класса. Вам нужно внимательно ее изучить. И найти место, которое отмечено крестом.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21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239" y="505558"/>
            <a:ext cx="11350869" cy="5882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72810" y="1197218"/>
            <a:ext cx="2250831" cy="993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Стол учителя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1604" y="2804745"/>
            <a:ext cx="1732084" cy="6154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72810" y="3745521"/>
            <a:ext cx="1732084" cy="6154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72810" y="4595445"/>
            <a:ext cx="1732084" cy="6154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81604" y="5445369"/>
            <a:ext cx="1732084" cy="6154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559670" y="2831123"/>
            <a:ext cx="1732084" cy="6154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59670" y="3745521"/>
            <a:ext cx="1732084" cy="6154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59670" y="4595445"/>
            <a:ext cx="1732084" cy="6154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59670" y="5445369"/>
            <a:ext cx="1732084" cy="6154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245362" y="2831123"/>
            <a:ext cx="518746" cy="5011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937631" y="3446585"/>
            <a:ext cx="826477" cy="764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937631" y="4211516"/>
            <a:ext cx="826477" cy="764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937630" y="4976447"/>
            <a:ext cx="826477" cy="764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13239" y="2804745"/>
            <a:ext cx="131884" cy="12485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16164" y="4593981"/>
            <a:ext cx="131884" cy="12485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385038" y="84992"/>
            <a:ext cx="5407269" cy="354623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Карта-схема класса</a:t>
            </a:r>
          </a:p>
        </p:txBody>
      </p:sp>
    </p:spTree>
    <p:extLst>
      <p:ext uri="{BB962C8B-B14F-4D97-AF65-F5344CB8AC3E}">
        <p14:creationId xmlns:p14="http://schemas.microsoft.com/office/powerpoint/2010/main" val="196006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672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11" y="762814"/>
            <a:ext cx="8799298" cy="5962894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8952535">
            <a:off x="2927648" y="573325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7525316">
            <a:off x="3230945" y="17636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4598248">
            <a:off x="3353003" y="250196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5383317">
            <a:off x="3590384" y="324376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3643521" y="4135778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542729">
            <a:off x="3384848" y="502613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4428717">
            <a:off x="5604305" y="504868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414761">
            <a:off x="5604305" y="430313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952535">
            <a:off x="5864104" y="343295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0800104">
            <a:off x="6417932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1426934">
            <a:off x="5531419" y="140882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1111474">
            <a:off x="4761748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948320" y="151557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6602975">
            <a:off x="9317165" y="4716681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8595679">
            <a:off x="8819975" y="5465123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9099613">
            <a:off x="8204140" y="592289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138126">
            <a:off x="7495881" y="6124352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1726186">
            <a:off x="6783123" y="606298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1527038">
            <a:off x="6078230" y="559160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3231917">
            <a:off x="7830439" y="1604926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3487291">
            <a:off x="8249918" y="2278041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3273918">
            <a:off x="8819975" y="3084215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3937483">
            <a:off x="9299660" y="3933690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458578">
            <a:off x="7157809" y="1289924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269266" y="5790650"/>
            <a:ext cx="982419" cy="10673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множение 30"/>
          <p:cNvSpPr/>
          <p:nvPr/>
        </p:nvSpPr>
        <p:spPr>
          <a:xfrm>
            <a:off x="6983840" y="4587657"/>
            <a:ext cx="1192795" cy="939939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4604483">
            <a:off x="7143386" y="3812537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725414">
            <a:off x="6592719" y="3354099"/>
            <a:ext cx="64807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55" y="5425776"/>
            <a:ext cx="997955" cy="9979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0411" y="0"/>
            <a:ext cx="6834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Карта страны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15533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5 0.00278 L -0.10694 -0.08611 L -0.10833 -0.25093 L -0.09028 -0.32685 L -0.03472 -0.375 L 0.04445 -0.33426 L 0.07639 -0.26574 L 0.075 -0.20463 L 0.075 -0.15278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6069F-4C1A-B42C-EC06-C827C24E4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Техника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2923854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360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пинозавр: описание динозавра с картинками">
            <a:extLst>
              <a:ext uri="{FF2B5EF4-FFF2-40B4-BE49-F238E27FC236}">
                <a16:creationId xmlns:a16="http://schemas.microsoft.com/office/drawing/2014/main" id="{5D04C78E-DFC0-52A4-77C4-145851EC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"/>
          <a:stretch/>
        </p:blipFill>
        <p:spPr bwMode="auto">
          <a:xfrm>
            <a:off x="7338742" y="3892731"/>
            <a:ext cx="4833203" cy="296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Диплодок - гигант юрского периода | Пикабу">
            <a:extLst>
              <a:ext uri="{FF2B5EF4-FFF2-40B4-BE49-F238E27FC236}">
                <a16:creationId xmlns:a16="http://schemas.microsoft.com/office/drawing/2014/main" id="{9336913C-86FF-A90D-1F37-D5872CE18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56" y="1091269"/>
            <a:ext cx="5940425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Стегозавр | Диновики вики | Fandom">
            <a:extLst>
              <a:ext uri="{FF2B5EF4-FFF2-40B4-BE49-F238E27FC236}">
                <a16:creationId xmlns:a16="http://schemas.microsoft.com/office/drawing/2014/main" id="{89EB689E-B5FD-C887-2CA4-623E8CE50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6" y="281929"/>
            <a:ext cx="3489711" cy="189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стория могучего травоядного">
            <a:extLst>
              <a:ext uri="{FF2B5EF4-FFF2-40B4-BE49-F238E27FC236}">
                <a16:creationId xmlns:a16="http://schemas.microsoft.com/office/drawing/2014/main" id="{60C78F67-1A94-5EC3-AC3E-2EE8A43C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6656" y="2586"/>
            <a:ext cx="5355344" cy="261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Спинозавр: описание динозавра с картинками">
            <a:extLst>
              <a:ext uri="{FF2B5EF4-FFF2-40B4-BE49-F238E27FC236}">
                <a16:creationId xmlns:a16="http://schemas.microsoft.com/office/drawing/2014/main" id="{1B7F0A3F-4C0D-C3FF-CB37-779AB3A3D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1747" r="55745" b="15639"/>
          <a:stretch/>
        </p:blipFill>
        <p:spPr bwMode="auto">
          <a:xfrm>
            <a:off x="7499810" y="4233587"/>
            <a:ext cx="2050631" cy="215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Брахиозавр">
            <a:extLst>
              <a:ext uri="{FF2B5EF4-FFF2-40B4-BE49-F238E27FC236}">
                <a16:creationId xmlns:a16="http://schemas.microsoft.com/office/drawing/2014/main" id="{4B123632-FCD2-C485-F9AE-E4237423D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2731"/>
            <a:ext cx="3810185" cy="296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10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пинозавр: описание динозавра с картинками">
            <a:extLst>
              <a:ext uri="{FF2B5EF4-FFF2-40B4-BE49-F238E27FC236}">
                <a16:creationId xmlns:a16="http://schemas.microsoft.com/office/drawing/2014/main" id="{5D04C78E-DFC0-52A4-77C4-145851EC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"/>
          <a:stretch/>
        </p:blipFill>
        <p:spPr bwMode="auto">
          <a:xfrm>
            <a:off x="7338742" y="3892731"/>
            <a:ext cx="4833203" cy="296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Диплодок - гигант юрского периода | Пикабу">
            <a:extLst>
              <a:ext uri="{FF2B5EF4-FFF2-40B4-BE49-F238E27FC236}">
                <a16:creationId xmlns:a16="http://schemas.microsoft.com/office/drawing/2014/main" id="{9336913C-86FF-A90D-1F37-D5872CE18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85" y="805447"/>
            <a:ext cx="5940425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Стегозавр | Диновики вики | Fandom">
            <a:extLst>
              <a:ext uri="{FF2B5EF4-FFF2-40B4-BE49-F238E27FC236}">
                <a16:creationId xmlns:a16="http://schemas.microsoft.com/office/drawing/2014/main" id="{89EB689E-B5FD-C887-2CA4-623E8CE50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6" y="281929"/>
            <a:ext cx="3489711" cy="189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стория могучего травоядного">
            <a:extLst>
              <a:ext uri="{FF2B5EF4-FFF2-40B4-BE49-F238E27FC236}">
                <a16:creationId xmlns:a16="http://schemas.microsoft.com/office/drawing/2014/main" id="{60C78F67-1A94-5EC3-AC3E-2EE8A43C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6656" y="2586"/>
            <a:ext cx="5355344" cy="261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Спинозавр: описание динозавра с картинками">
            <a:extLst>
              <a:ext uri="{FF2B5EF4-FFF2-40B4-BE49-F238E27FC236}">
                <a16:creationId xmlns:a16="http://schemas.microsoft.com/office/drawing/2014/main" id="{1B7F0A3F-4C0D-C3FF-CB37-779AB3A3D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1747" r="55745" b="15639"/>
          <a:stretch/>
        </p:blipFill>
        <p:spPr bwMode="auto">
          <a:xfrm>
            <a:off x="7499810" y="4233587"/>
            <a:ext cx="2050631" cy="215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Брахиозавр">
            <a:extLst>
              <a:ext uri="{FF2B5EF4-FFF2-40B4-BE49-F238E27FC236}">
                <a16:creationId xmlns:a16="http://schemas.microsoft.com/office/drawing/2014/main" id="{4B123632-FCD2-C485-F9AE-E4237423D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83" y="3429000"/>
            <a:ext cx="4241074" cy="33006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180D55-FD26-B60B-92E2-D715429F24A4}"/>
              </a:ext>
            </a:extLst>
          </p:cNvPr>
          <p:cNvSpPr/>
          <p:nvPr/>
        </p:nvSpPr>
        <p:spPr>
          <a:xfrm>
            <a:off x="618309" y="2173322"/>
            <a:ext cx="2011680" cy="4078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Стегозавр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EE7D47-E3DF-F642-C603-EFB59644AA3B}"/>
              </a:ext>
            </a:extLst>
          </p:cNvPr>
          <p:cNvSpPr/>
          <p:nvPr/>
        </p:nvSpPr>
        <p:spPr>
          <a:xfrm>
            <a:off x="8377081" y="2420374"/>
            <a:ext cx="2220686" cy="3918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Трицератопс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18B29F-0D52-0D8E-1265-EC252B3D0460}"/>
              </a:ext>
            </a:extLst>
          </p:cNvPr>
          <p:cNvSpPr/>
          <p:nvPr/>
        </p:nvSpPr>
        <p:spPr>
          <a:xfrm>
            <a:off x="-37583" y="4591624"/>
            <a:ext cx="1738907" cy="4876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Брахиозавр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33A11E-D306-63AF-5386-C024E29D87F8}"/>
              </a:ext>
            </a:extLst>
          </p:cNvPr>
          <p:cNvSpPr/>
          <p:nvPr/>
        </p:nvSpPr>
        <p:spPr>
          <a:xfrm>
            <a:off x="10597767" y="6305778"/>
            <a:ext cx="1560564" cy="4716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Спинозавр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7DC968-3C51-4022-5A4C-11ED6A76A825}"/>
              </a:ext>
            </a:extLst>
          </p:cNvPr>
          <p:cNvSpPr/>
          <p:nvPr/>
        </p:nvSpPr>
        <p:spPr>
          <a:xfrm>
            <a:off x="4511040" y="5451566"/>
            <a:ext cx="1854926" cy="4615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Диплодок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94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пинозавр: описание динозавра с картинками">
            <a:extLst>
              <a:ext uri="{FF2B5EF4-FFF2-40B4-BE49-F238E27FC236}">
                <a16:creationId xmlns:a16="http://schemas.microsoft.com/office/drawing/2014/main" id="{5D04C78E-DFC0-52A4-77C4-145851EC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"/>
          <a:stretch/>
        </p:blipFill>
        <p:spPr bwMode="auto">
          <a:xfrm>
            <a:off x="7338742" y="3892731"/>
            <a:ext cx="4833203" cy="296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Диплодок - гигант юрского периода | Пикабу">
            <a:extLst>
              <a:ext uri="{FF2B5EF4-FFF2-40B4-BE49-F238E27FC236}">
                <a16:creationId xmlns:a16="http://schemas.microsoft.com/office/drawing/2014/main" id="{9336913C-86FF-A90D-1F37-D5872CE18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85" y="805447"/>
            <a:ext cx="5940425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Стегозавр | Диновики вики | Fandom">
            <a:extLst>
              <a:ext uri="{FF2B5EF4-FFF2-40B4-BE49-F238E27FC236}">
                <a16:creationId xmlns:a16="http://schemas.microsoft.com/office/drawing/2014/main" id="{89EB689E-B5FD-C887-2CA4-623E8CE50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6" y="281929"/>
            <a:ext cx="3489711" cy="189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стория могучего травоядного">
            <a:extLst>
              <a:ext uri="{FF2B5EF4-FFF2-40B4-BE49-F238E27FC236}">
                <a16:creationId xmlns:a16="http://schemas.microsoft.com/office/drawing/2014/main" id="{60C78F67-1A94-5EC3-AC3E-2EE8A43C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6656" y="2586"/>
            <a:ext cx="5355344" cy="261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Спинозавр: описание динозавра с картинками">
            <a:extLst>
              <a:ext uri="{FF2B5EF4-FFF2-40B4-BE49-F238E27FC236}">
                <a16:creationId xmlns:a16="http://schemas.microsoft.com/office/drawing/2014/main" id="{1B7F0A3F-4C0D-C3FF-CB37-779AB3A3D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1747" r="55745" b="15639"/>
          <a:stretch/>
        </p:blipFill>
        <p:spPr bwMode="auto">
          <a:xfrm>
            <a:off x="7499810" y="4233587"/>
            <a:ext cx="2050631" cy="215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Брахиозавр">
            <a:extLst>
              <a:ext uri="{FF2B5EF4-FFF2-40B4-BE49-F238E27FC236}">
                <a16:creationId xmlns:a16="http://schemas.microsoft.com/office/drawing/2014/main" id="{4B123632-FCD2-C485-F9AE-E4237423D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83" y="3429000"/>
            <a:ext cx="4241074" cy="33006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180D55-FD26-B60B-92E2-D715429F24A4}"/>
              </a:ext>
            </a:extLst>
          </p:cNvPr>
          <p:cNvSpPr/>
          <p:nvPr/>
        </p:nvSpPr>
        <p:spPr>
          <a:xfrm>
            <a:off x="618309" y="2173322"/>
            <a:ext cx="2011680" cy="4078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Стегозавр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EE7D47-E3DF-F642-C603-EFB59644AA3B}"/>
              </a:ext>
            </a:extLst>
          </p:cNvPr>
          <p:cNvSpPr/>
          <p:nvPr/>
        </p:nvSpPr>
        <p:spPr>
          <a:xfrm>
            <a:off x="8377081" y="2420374"/>
            <a:ext cx="2220686" cy="3918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Трицератопс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18B29F-0D52-0D8E-1265-EC252B3D0460}"/>
              </a:ext>
            </a:extLst>
          </p:cNvPr>
          <p:cNvSpPr/>
          <p:nvPr/>
        </p:nvSpPr>
        <p:spPr>
          <a:xfrm>
            <a:off x="621190" y="4596302"/>
            <a:ext cx="1738907" cy="4876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Брахиозавр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33A11E-D306-63AF-5386-C024E29D87F8}"/>
              </a:ext>
            </a:extLst>
          </p:cNvPr>
          <p:cNvSpPr/>
          <p:nvPr/>
        </p:nvSpPr>
        <p:spPr>
          <a:xfrm>
            <a:off x="10597767" y="6305778"/>
            <a:ext cx="1560564" cy="4716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Спинозавр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7DC968-3C51-4022-5A4C-11ED6A76A825}"/>
              </a:ext>
            </a:extLst>
          </p:cNvPr>
          <p:cNvSpPr/>
          <p:nvPr/>
        </p:nvSpPr>
        <p:spPr>
          <a:xfrm>
            <a:off x="4511040" y="5451566"/>
            <a:ext cx="1854926" cy="4615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Диплодок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9563" y="2130311"/>
            <a:ext cx="518746" cy="4472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99183" y="4596302"/>
            <a:ext cx="518746" cy="4472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Овал 14"/>
          <p:cNvSpPr/>
          <p:nvPr/>
        </p:nvSpPr>
        <p:spPr>
          <a:xfrm>
            <a:off x="3959019" y="5465887"/>
            <a:ext cx="518746" cy="4472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Овал 15"/>
          <p:cNvSpPr/>
          <p:nvPr/>
        </p:nvSpPr>
        <p:spPr>
          <a:xfrm>
            <a:off x="7750087" y="2377241"/>
            <a:ext cx="518746" cy="4472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Овал 16"/>
          <p:cNvSpPr/>
          <p:nvPr/>
        </p:nvSpPr>
        <p:spPr>
          <a:xfrm>
            <a:off x="10065229" y="6305778"/>
            <a:ext cx="518746" cy="4472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00679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остеры и картины ”ВИДЫ ДИНОЗАВРОВ ” купить в Санкт-Петербурге по цене 260  ₽ – 2350 ₽, плакат ”ВИДЫ ДИНОЗАВРОВ ” на заказ с быстрой доставкой по всей  России | «28КАРТИН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16" y="-683513"/>
            <a:ext cx="6005146" cy="857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3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Тобольский государственный историко-архитектурный музей-заповедник —  Википедия">
            <a:extLst>
              <a:ext uri="{FF2B5EF4-FFF2-40B4-BE49-F238E27FC236}">
                <a16:creationId xmlns:a16="http://schemas.microsoft.com/office/drawing/2014/main" id="{3C48E781-C1CC-3169-9608-F5454FDA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176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Художественный музей Тобольска: экспозиции, адрес, телефоны, время работы,  сайт музея">
            <a:extLst>
              <a:ext uri="{FF2B5EF4-FFF2-40B4-BE49-F238E27FC236}">
                <a16:creationId xmlns:a16="http://schemas.microsoft.com/office/drawing/2014/main" id="{A3273D02-9472-4801-133A-BF26010C5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70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Базарная площадь, достопримечательность, Тюменская область, Тобольск, улица  Розы Люксембург — Яндекс Карты">
            <a:extLst>
              <a:ext uri="{FF2B5EF4-FFF2-40B4-BE49-F238E27FC236}">
                <a16:creationId xmlns:a16="http://schemas.microsoft.com/office/drawing/2014/main" id="{9B0594EC-78B0-EC84-AC84-7F5ED06AA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41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азарная площадь, достопримечательность, Тюменская область, Тобольск, улица  Розы Люксембург — Яндекс Карты">
            <a:extLst>
              <a:ext uri="{FF2B5EF4-FFF2-40B4-BE49-F238E27FC236}">
                <a16:creationId xmlns:a16="http://schemas.microsoft.com/office/drawing/2014/main" id="{79CE125E-40D1-E583-C826-FA76C30E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0"/>
            <a:ext cx="10214610" cy="68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5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азарная площадь Тобольска становится более функциональной">
            <a:extLst>
              <a:ext uri="{FF2B5EF4-FFF2-40B4-BE49-F238E27FC236}">
                <a16:creationId xmlns:a16="http://schemas.microsoft.com/office/drawing/2014/main" id="{BF21301F-9210-8E9C-C8AC-302D5D19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3" y="-9701"/>
            <a:ext cx="10296403" cy="686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132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-133247"/>
            <a:ext cx="10761314" cy="8060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0" r="98667">
                        <a14:foregroundMark x1="32000" y1="48000" x2="37778" y2="86667"/>
                        <a14:foregroundMark x1="25333" y1="48000" x2="7556" y2="91111"/>
                        <a14:foregroundMark x1="25778" y1="39111" x2="18667" y2="46222"/>
                        <a14:foregroundMark x1="42222" y1="57778" x2="44444" y2="91111"/>
                        <a14:foregroundMark x1="48000" y1="78222" x2="48889" y2="81778"/>
                        <a14:foregroundMark x1="28889" y1="85333" x2="24000" y2="85333"/>
                        <a14:foregroundMark x1="54222" y1="90667" x2="64000" y2="90667"/>
                        <a14:foregroundMark x1="28444" y1="34222" x2="28444" y2="34222"/>
                        <a14:foregroundMark x1="93778" y1="86667" x2="90667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2924945"/>
            <a:ext cx="3591843" cy="359184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984133" y="538452"/>
            <a:ext cx="6444208" cy="2736304"/>
            <a:chOff x="2479489" y="476672"/>
            <a:chExt cx="6444208" cy="2736304"/>
          </a:xfrm>
        </p:grpSpPr>
        <p:sp>
          <p:nvSpPr>
            <p:cNvPr id="5" name="Скругленная прямоугольная выноска 4"/>
            <p:cNvSpPr/>
            <p:nvPr/>
          </p:nvSpPr>
          <p:spPr>
            <a:xfrm>
              <a:off x="2479489" y="476672"/>
              <a:ext cx="6444208" cy="2736304"/>
            </a:xfrm>
            <a:prstGeom prst="wedgeRoundRectCallout">
              <a:avLst>
                <a:gd name="adj1" fmla="val -52210"/>
                <a:gd name="adj2" fmla="val 89799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65289" y="535320"/>
              <a:ext cx="547260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omic Sans MS" pitchFamily="66" charset="0"/>
                </a:rPr>
                <a:t>Здравствуйте, мальчишки и девчонки . Меня зовут </a:t>
              </a:r>
              <a:r>
                <a:rPr lang="ru-RU" sz="2800" dirty="0" err="1">
                  <a:latin typeface="Comic Sans MS" pitchFamily="66" charset="0"/>
                </a:rPr>
                <a:t>Татошка</a:t>
              </a:r>
              <a:r>
                <a:rPr lang="ru-RU" sz="2800" dirty="0">
                  <a:latin typeface="Comic Sans MS" pitchFamily="66" charset="0"/>
                </a:rPr>
                <a:t> и сегодня мы с вами отправимся в удивительное путешествие … Уже догадались?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70626" y="2398283"/>
            <a:ext cx="3486501" cy="3096344"/>
            <a:chOff x="4932040" y="2348880"/>
            <a:chExt cx="3486501" cy="3096344"/>
          </a:xfrm>
        </p:grpSpPr>
        <p:sp>
          <p:nvSpPr>
            <p:cNvPr id="8" name="Скругленная прямоугольная выноска 7"/>
            <p:cNvSpPr/>
            <p:nvPr/>
          </p:nvSpPr>
          <p:spPr>
            <a:xfrm>
              <a:off x="4932040" y="2348880"/>
              <a:ext cx="3486501" cy="3096344"/>
            </a:xfrm>
            <a:prstGeom prst="wedgeRoundRectCallout">
              <a:avLst>
                <a:gd name="adj1" fmla="val -120200"/>
                <a:gd name="adj2" fmla="val 11340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42647" y="2558224"/>
              <a:ext cx="259228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omic Sans MS" pitchFamily="66" charset="0"/>
                </a:rPr>
                <a:t>Нам понадобится карта. Чтобы не потеряться в Стране Истории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12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830</Words>
  <Application>Microsoft Office PowerPoint</Application>
  <PresentationFormat>Широкоэкранный</PresentationFormat>
  <Paragraphs>551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работают археологи.</vt:lpstr>
      <vt:lpstr>Презентация PowerPoint</vt:lpstr>
      <vt:lpstr>Разминка  Все движения разминки повторяем без запинки! Эй! Попрыгали на месте. Эх! Руками машем вместе. Прогнули спинки, Посмотрели на ботинки. Нагнулись ниже Наклонились к полу ближе. Повертись на месте ловко. В этом нам нужна сноровка. Ну что, понравилось, друзья? Тогда с собой в поход зову тебя!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Техника безопасности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Геннадий Хайруллин</cp:lastModifiedBy>
  <cp:revision>37</cp:revision>
  <dcterms:created xsi:type="dcterms:W3CDTF">2023-12-19T03:14:17Z</dcterms:created>
  <dcterms:modified xsi:type="dcterms:W3CDTF">2024-01-21T07:22:47Z</dcterms:modified>
</cp:coreProperties>
</file>